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drawings/legacyDiagramText27.bin" ContentType="application/vnd.ms-office.legacyDiagramText"/>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drawings/legacyDiagramText16.bin" ContentType="application/vnd.ms-office.legacyDiagramText"/>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rawings/legacyDiagramText8.bin" ContentType="application/vnd.ms-office.legacyDiagramText"/>
  <Override PartName="/ppt/notesSlides/notesSlide23.xml" ContentType="application/vnd.openxmlformats-officedocument.presentationml.notesSlide+xml"/>
  <Override PartName="/ppt/drawings/legacyDiagramText23.bin" ContentType="application/vnd.ms-office.legacyDiagramText"/>
  <Override PartName="/ppt/notesSlides/notesSlide12.xml" ContentType="application/vnd.openxmlformats-officedocument.presentationml.notesSlide+xml"/>
  <Override PartName="/ppt/drawings/legacyDiagramText12.bin" ContentType="application/vnd.ms-office.legacyDiagramText"/>
  <Override PartName="/ppt/notesSlides/notesSlide30.xml" ContentType="application/vnd.openxmlformats-officedocument.presentationml.notesSlide+xml"/>
  <Override PartName="/ppt/notesSlides/notesSlide7.xml" ContentType="application/vnd.openxmlformats-officedocument.presentationml.notesSlide+xml"/>
  <Override PartName="/ppt/drawings/legacyDiagramText4.bin" ContentType="application/vnd.ms-office.legacyDiagramTex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rawings/legacyDiagramText2.bin" ContentType="application/vnd.ms-office.legacyDiagramText"/>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rawings/legacyDiagramText19.bin" ContentType="application/vnd.ms-office.legacyDiagramText"/>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drawings/legacyDiagramText17.bin" ContentType="application/vnd.ms-office.legacyDiagramText"/>
  <Override PartName="/ppt/notesSlides/notesSlide28.xml" ContentType="application/vnd.openxmlformats-officedocument.presentationml.notesSlide+xml"/>
  <Override PartName="/ppt/drawings/legacyDiagramText28.bin" ContentType="application/vnd.ms-office.legacyDiagramText"/>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drawings/legacyDiagramText15.bin" ContentType="application/vnd.ms-office.legacyDiagramText"/>
  <Override PartName="/ppt/notesSlides/notesSlide24.xml" ContentType="application/vnd.openxmlformats-officedocument.presentationml.notesSlide+xml"/>
  <Override PartName="/ppt/notesSlides/notesSlide26.xml" ContentType="application/vnd.openxmlformats-officedocument.presentationml.notesSlide+xml"/>
  <Override PartName="/ppt/drawings/legacyDiagramText26.bin" ContentType="application/vnd.ms-office.legacyDiagramText"/>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drawings/legacyDiagramText9.bin" ContentType="application/vnd.ms-office.legacyDiagramText"/>
  <Override PartName="/ppt/notesSlides/notesSlide13.xml" ContentType="application/vnd.openxmlformats-officedocument.presentationml.notesSlide+xml"/>
  <Override PartName="/ppt/drawings/legacyDiagramText13.bin" ContentType="application/vnd.ms-office.legacyDiagramText"/>
  <Override PartName="/ppt/notesSlides/notesSlide22.xml" ContentType="application/vnd.openxmlformats-officedocument.presentationml.notesSlide+xml"/>
  <Override PartName="/ppt/notesSlides/notesSlide33.xml" ContentType="application/vnd.openxmlformats-officedocument.presentationml.notesSlide+xml"/>
  <Override PartName="/ppt/drawings/legacyDiagramText24.bin" ContentType="application/vnd.ms-office.legacyDiagramText"/>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drawings/legacyDiagramText7.bin" ContentType="application/vnd.ms-office.legacyDiagramText"/>
  <Override PartName="/ppt/drawings/legacyDiagramText11.bin" ContentType="application/vnd.ms-office.legacyDiagramText"/>
  <Override PartName="/ppt/notesSlides/notesSlide20.xml" ContentType="application/vnd.openxmlformats-officedocument.presentationml.notesSlide+xml"/>
  <Override PartName="/ppt/drawings/legacyDiagramText20.bin" ContentType="application/vnd.ms-office.legacyDiagramText"/>
  <Override PartName="/ppt/drawings/legacyDiagramText22.bin" ContentType="application/vnd.ms-office.legacyDiagramText"/>
  <Override PartName="/ppt/notesSlides/notesSlide31.xml" ContentType="application/vnd.openxmlformats-officedocument.presentationml.notesSlide+xml"/>
  <Default Extension="gif" ContentType="image/gif"/>
  <Override PartName="/ppt/notesSlides/notesSlide6.xml" ContentType="application/vnd.openxmlformats-officedocument.presentationml.notesSlide+xml"/>
  <Override PartName="/ppt/drawings/legacyDiagramText5.bin" ContentType="application/vnd.ms-office.legacyDiagramText"/>
  <Override PartName="/ppt/legacyDocTextInfo.bin" ContentType="application/vnd.ms-office.legacyDocTextInfo"/>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rawings/legacyDiagramText1.bin" ContentType="application/vnd.ms-office.legacyDiagramText"/>
  <Override PartName="/ppt/drawings/legacyDiagramText3.bin" ContentType="application/vnd.ms-office.legacyDiagramText"/>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Default Extension="wmf" ContentType="image/x-wmf"/>
  <Default Extension="xls" ContentType="application/vnd.ms-excel"/>
  <Override PartName="/ppt/notesSlides/notesSlide18.xml" ContentType="application/vnd.openxmlformats-officedocument.presentationml.notesSlide+xml"/>
  <Override PartName="/ppt/drawings/legacyDiagramText18.bin" ContentType="application/vnd.ms-office.legacyDiagramText"/>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Override PartName="/ppt/drawings/legacyDiagramText25.bin" ContentType="application/vnd.ms-office.legacyDiagramText"/>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rawings/legacyDiagramText14.bin" ContentType="application/vnd.ms-office.legacyDiagramText"/>
  <Override PartName="/ppt/notesSlides/notesSlide32.xml" ContentType="application/vnd.openxmlformats-officedocument.presentationml.notesSlide+xml"/>
  <Override PartName="/ppt/notesSlides/notesSlide9.xml" ContentType="application/vnd.openxmlformats-officedocument.presentationml.notesSlide+xml"/>
  <Override PartName="/ppt/drawings/legacyDiagramText6.bin" ContentType="application/vnd.ms-office.legacyDiagramText"/>
  <Override PartName="/ppt/notesSlides/notesSlide21.xml" ContentType="application/vnd.openxmlformats-officedocument.presentationml.notesSlide+xml"/>
  <Override PartName="/ppt/drawings/legacyDiagramText21.bin" ContentType="application/vnd.ms-office.legacyDiagramText"/>
  <Override PartName="/ppt/notesSlides/notesSlide10.xml" ContentType="application/vnd.openxmlformats-officedocument.presentationml.notesSlide+xml"/>
  <Override PartName="/ppt/drawings/legacyDiagramText10.bin" ContentType="application/vnd.ms-office.legacyDiagramText"/>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6"/>
  </p:notesMasterIdLst>
  <p:handoutMasterIdLst>
    <p:handoutMasterId r:id="rId37"/>
  </p:handoutMasterIdLst>
  <p:sldIdLst>
    <p:sldId id="551" r:id="rId2"/>
    <p:sldId id="556" r:id="rId3"/>
    <p:sldId id="557" r:id="rId4"/>
    <p:sldId id="552" r:id="rId5"/>
    <p:sldId id="555" r:id="rId6"/>
    <p:sldId id="553" r:id="rId7"/>
    <p:sldId id="554" r:id="rId8"/>
    <p:sldId id="256" r:id="rId9"/>
    <p:sldId id="479" r:id="rId10"/>
    <p:sldId id="515" r:id="rId11"/>
    <p:sldId id="496" r:id="rId12"/>
    <p:sldId id="520" r:id="rId13"/>
    <p:sldId id="522" r:id="rId14"/>
    <p:sldId id="523" r:id="rId15"/>
    <p:sldId id="524" r:id="rId16"/>
    <p:sldId id="525" r:id="rId17"/>
    <p:sldId id="530" r:id="rId18"/>
    <p:sldId id="526" r:id="rId19"/>
    <p:sldId id="527" r:id="rId20"/>
    <p:sldId id="528" r:id="rId21"/>
    <p:sldId id="533" r:id="rId22"/>
    <p:sldId id="534" r:id="rId23"/>
    <p:sldId id="512" r:id="rId24"/>
    <p:sldId id="478" r:id="rId25"/>
    <p:sldId id="531" r:id="rId26"/>
    <p:sldId id="532" r:id="rId27"/>
    <p:sldId id="505" r:id="rId28"/>
    <p:sldId id="507" r:id="rId29"/>
    <p:sldId id="513" r:id="rId30"/>
    <p:sldId id="558" r:id="rId31"/>
    <p:sldId id="550" r:id="rId32"/>
    <p:sldId id="537" r:id="rId33"/>
    <p:sldId id="538" r:id="rId34"/>
    <p:sldId id="539" r:id="rId35"/>
  </p:sldIdLst>
  <p:sldSz cx="9144000" cy="6858000" type="screen4x3"/>
  <p:notesSz cx="7315200" cy="9601200"/>
  <p:defaultTextStyle>
    <a:defPPr>
      <a:defRPr lang="en-GB"/>
    </a:defPPr>
    <a:lvl1pPr algn="l" rtl="0" eaLnBrk="0" fontAlgn="base" hangingPunct="0">
      <a:spcBef>
        <a:spcPct val="0"/>
      </a:spcBef>
      <a:spcAft>
        <a:spcPct val="0"/>
      </a:spcAft>
      <a:defRPr sz="2400" kern="1200">
        <a:solidFill>
          <a:schemeClr val="tx1"/>
        </a:solidFill>
        <a:latin typeface="Times New Roman" pitchFamily="18" charset="0"/>
        <a:ea typeface="+mn-ea"/>
        <a:cs typeface="Lucida Sans Unicode" pitchFamily="34" charset="0"/>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Lucida Sans Unicode" pitchFamily="34" charset="0"/>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Lucida Sans Unicode" pitchFamily="34" charset="0"/>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Lucida Sans Unicode" pitchFamily="34" charset="0"/>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Lucida Sans Unicode" pitchFamily="34" charset="0"/>
      </a:defRPr>
    </a:lvl5pPr>
    <a:lvl6pPr marL="2286000" algn="l" defTabSz="914400" rtl="0" eaLnBrk="1" latinLnBrk="0" hangingPunct="1">
      <a:defRPr sz="2400" kern="1200">
        <a:solidFill>
          <a:schemeClr val="tx1"/>
        </a:solidFill>
        <a:latin typeface="Times New Roman" pitchFamily="18" charset="0"/>
        <a:ea typeface="+mn-ea"/>
        <a:cs typeface="Lucida Sans Unicode" pitchFamily="34" charset="0"/>
      </a:defRPr>
    </a:lvl6pPr>
    <a:lvl7pPr marL="2743200" algn="l" defTabSz="914400" rtl="0" eaLnBrk="1" latinLnBrk="0" hangingPunct="1">
      <a:defRPr sz="2400" kern="1200">
        <a:solidFill>
          <a:schemeClr val="tx1"/>
        </a:solidFill>
        <a:latin typeface="Times New Roman" pitchFamily="18" charset="0"/>
        <a:ea typeface="+mn-ea"/>
        <a:cs typeface="Lucida Sans Unicode" pitchFamily="34" charset="0"/>
      </a:defRPr>
    </a:lvl7pPr>
    <a:lvl8pPr marL="3200400" algn="l" defTabSz="914400" rtl="0" eaLnBrk="1" latinLnBrk="0" hangingPunct="1">
      <a:defRPr sz="2400" kern="1200">
        <a:solidFill>
          <a:schemeClr val="tx1"/>
        </a:solidFill>
        <a:latin typeface="Times New Roman" pitchFamily="18" charset="0"/>
        <a:ea typeface="+mn-ea"/>
        <a:cs typeface="Lucida Sans Unicode" pitchFamily="34" charset="0"/>
      </a:defRPr>
    </a:lvl8pPr>
    <a:lvl9pPr marL="3657600" algn="l" defTabSz="914400" rtl="0" eaLnBrk="1" latinLnBrk="0" hangingPunct="1">
      <a:defRPr sz="2400" kern="1200">
        <a:solidFill>
          <a:schemeClr val="tx1"/>
        </a:solidFill>
        <a:latin typeface="Times New Roman" pitchFamily="18" charset="0"/>
        <a:ea typeface="+mn-ea"/>
        <a:cs typeface="Lucida Sans Unicode"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FF0000"/>
    <a:srgbClr val="000066"/>
    <a:srgbClr val="33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620"/>
    <p:restoredTop sz="94660"/>
  </p:normalViewPr>
  <p:slideViewPr>
    <p:cSldViewPr>
      <p:cViewPr varScale="1">
        <p:scale>
          <a:sx n="78" d="100"/>
          <a:sy n="78" d="100"/>
        </p:scale>
        <p:origin x="-744" y="-10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1716"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06/relationships/legacyDocTextInfo" Target="legacyDocTextInfo.bin"/><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10.vml.rels><?xml version="1.0" encoding="UTF-8" standalone="yes"?>
<Relationships xmlns="http://schemas.openxmlformats.org/package/2006/relationships"><Relationship Id="rId3" Type="http://schemas.microsoft.com/office/2006/relationships/legacyDiagramText" Target="legacyDiagramText26.bin"/><Relationship Id="rId2" Type="http://schemas.microsoft.com/office/2006/relationships/legacyDiagramText" Target="legacyDiagramText25.bin"/><Relationship Id="rId1" Type="http://schemas.microsoft.com/office/2006/relationships/legacyDiagramText" Target="legacyDiagramText24.bin"/><Relationship Id="rId5" Type="http://schemas.microsoft.com/office/2006/relationships/legacyDiagramText" Target="legacyDiagramText28.bin"/><Relationship Id="rId4" Type="http://schemas.microsoft.com/office/2006/relationships/legacyDiagramText" Target="legacyDiagramText27.bin"/></Relationships>
</file>

<file path=ppt/drawings/_rels/vmlDrawing2.vml.rels><?xml version="1.0" encoding="UTF-8" standalone="yes"?>
<Relationships xmlns="http://schemas.openxmlformats.org/package/2006/relationships"><Relationship Id="rId3" Type="http://schemas.microsoft.com/office/2006/relationships/legacyDiagramText" Target="legacyDiagramText3.bin"/><Relationship Id="rId2" Type="http://schemas.microsoft.com/office/2006/relationships/legacyDiagramText" Target="legacyDiagramText2.bin"/><Relationship Id="rId1" Type="http://schemas.microsoft.com/office/2006/relationships/legacyDiagramText" Target="legacyDiagramText1.bin"/><Relationship Id="rId4" Type="http://schemas.microsoft.com/office/2006/relationships/legacyDiagramText" Target="legacyDiagramText4.bin"/></Relationships>
</file>

<file path=ppt/drawings/_rels/vmlDrawing3.vml.rels><?xml version="1.0" encoding="UTF-8" standalone="yes"?>
<Relationships xmlns="http://schemas.openxmlformats.org/package/2006/relationships"><Relationship Id="rId3" Type="http://schemas.microsoft.com/office/2006/relationships/legacyDiagramText" Target="legacyDiagramText7.bin"/><Relationship Id="rId2" Type="http://schemas.microsoft.com/office/2006/relationships/legacyDiagramText" Target="legacyDiagramText6.bin"/><Relationship Id="rId1" Type="http://schemas.microsoft.com/office/2006/relationships/legacyDiagramText" Target="legacyDiagramText5.bin"/><Relationship Id="rId5" Type="http://schemas.microsoft.com/office/2006/relationships/legacyDiagramText" Target="legacyDiagramText9.bin"/><Relationship Id="rId4" Type="http://schemas.microsoft.com/office/2006/relationships/legacyDiagramText" Target="legacyDiagramText8.bin"/></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5.vml.rels><?xml version="1.0" encoding="UTF-8" standalone="yes"?>
<Relationships xmlns="http://schemas.openxmlformats.org/package/2006/relationships"><Relationship Id="rId3" Type="http://schemas.microsoft.com/office/2006/relationships/legacyDiagramText" Target="legacyDiagramText12.bin"/><Relationship Id="rId2" Type="http://schemas.microsoft.com/office/2006/relationships/legacyDiagramText" Target="legacyDiagramText11.bin"/><Relationship Id="rId1" Type="http://schemas.microsoft.com/office/2006/relationships/legacyDiagramText" Target="legacyDiagramText10.bin"/><Relationship Id="rId5" Type="http://schemas.microsoft.com/office/2006/relationships/legacyDiagramText" Target="legacyDiagramText14.bin"/><Relationship Id="rId4" Type="http://schemas.microsoft.com/office/2006/relationships/legacyDiagramText" Target="legacyDiagramText13.bin"/></Relationships>
</file>

<file path=ppt/drawings/_rels/vmlDrawing6.vml.rels><?xml version="1.0" encoding="UTF-8" standalone="yes"?>
<Relationships xmlns="http://schemas.openxmlformats.org/package/2006/relationships"><Relationship Id="rId3" Type="http://schemas.microsoft.com/office/2006/relationships/legacyDiagramText" Target="legacyDiagramText17.bin"/><Relationship Id="rId2" Type="http://schemas.microsoft.com/office/2006/relationships/legacyDiagramText" Target="legacyDiagramText16.bin"/><Relationship Id="rId1" Type="http://schemas.microsoft.com/office/2006/relationships/legacyDiagramText" Target="legacyDiagramText15.bin"/><Relationship Id="rId4" Type="http://schemas.microsoft.com/office/2006/relationships/legacyDiagramText" Target="legacyDiagramText18.bin"/></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rawings/_rels/vmlDrawing9.vml.rels><?xml version="1.0" encoding="UTF-8" standalone="yes"?>
<Relationships xmlns="http://schemas.openxmlformats.org/package/2006/relationships"><Relationship Id="rId3" Type="http://schemas.microsoft.com/office/2006/relationships/legacyDiagramText" Target="legacyDiagramText21.bin"/><Relationship Id="rId2" Type="http://schemas.microsoft.com/office/2006/relationships/legacyDiagramText" Target="legacyDiagramText20.bin"/><Relationship Id="rId1" Type="http://schemas.microsoft.com/office/2006/relationships/legacyDiagramText" Target="legacyDiagramText19.bin"/><Relationship Id="rId5" Type="http://schemas.microsoft.com/office/2006/relationships/legacyDiagramText" Target="legacyDiagramText23.bin"/><Relationship Id="rId4" Type="http://schemas.microsoft.com/office/2006/relationships/legacyDiagramText" Target="legacyDiagramText22.bin"/></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cs typeface="+mn-cs"/>
              </a:defRPr>
            </a:lvl1pPr>
          </a:lstStyle>
          <a:p>
            <a:pPr>
              <a:defRPr/>
            </a:pPr>
            <a:endParaRPr lang="en-US"/>
          </a:p>
        </p:txBody>
      </p:sp>
      <p:sp>
        <p:nvSpPr>
          <p:cNvPr id="169987"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cs typeface="+mn-cs"/>
              </a:defRPr>
            </a:lvl1pPr>
          </a:lstStyle>
          <a:p>
            <a:pPr>
              <a:defRPr/>
            </a:pPr>
            <a:endParaRPr lang="en-US"/>
          </a:p>
        </p:txBody>
      </p:sp>
      <p:sp>
        <p:nvSpPr>
          <p:cNvPr id="169988"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cs typeface="+mn-cs"/>
              </a:defRPr>
            </a:lvl1pPr>
          </a:lstStyle>
          <a:p>
            <a:pPr>
              <a:defRPr/>
            </a:pPr>
            <a:endParaRPr lang="en-US"/>
          </a:p>
        </p:txBody>
      </p:sp>
      <p:sp>
        <p:nvSpPr>
          <p:cNvPr id="169989"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74F02DB6-F7EE-40D0-8492-E62B40648C4D}"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7315200" cy="9601200"/>
          </a:xfrm>
          <a:prstGeom prst="roundRect">
            <a:avLst>
              <a:gd name="adj" fmla="val 19"/>
            </a:avLst>
          </a:prstGeom>
          <a:solidFill>
            <a:srgbClr val="FFFFFF"/>
          </a:solidFill>
          <a:ln w="9360">
            <a:noFill/>
            <a:round/>
            <a:headEnd/>
            <a:tailEnd/>
          </a:ln>
        </p:spPr>
        <p:txBody>
          <a:bodyPr wrap="none" anchor="ctr"/>
          <a:lstStyle/>
          <a:p>
            <a:pPr>
              <a:defRPr/>
            </a:pPr>
            <a:endParaRPr lang="en-US">
              <a:cs typeface="+mn-cs"/>
            </a:endParaRPr>
          </a:p>
        </p:txBody>
      </p:sp>
      <p:sp>
        <p:nvSpPr>
          <p:cNvPr id="2050" name="AutoShape 2"/>
          <p:cNvSpPr>
            <a:spLocks noChangeArrowheads="1"/>
          </p:cNvSpPr>
          <p:nvPr/>
        </p:nvSpPr>
        <p:spPr bwMode="auto">
          <a:xfrm>
            <a:off x="0" y="0"/>
            <a:ext cx="7315200" cy="9601200"/>
          </a:xfrm>
          <a:prstGeom prst="roundRect">
            <a:avLst>
              <a:gd name="adj" fmla="val 19"/>
            </a:avLst>
          </a:prstGeom>
          <a:solidFill>
            <a:srgbClr val="FFFFFF"/>
          </a:solidFill>
          <a:ln w="9525">
            <a:noFill/>
            <a:round/>
            <a:headEnd/>
            <a:tailEnd/>
          </a:ln>
        </p:spPr>
        <p:txBody>
          <a:bodyPr wrap="none" anchor="ctr"/>
          <a:lstStyle/>
          <a:p>
            <a:pPr>
              <a:defRPr/>
            </a:pPr>
            <a:endParaRPr lang="en-US">
              <a:cs typeface="+mn-cs"/>
            </a:endParaRPr>
          </a:p>
        </p:txBody>
      </p:sp>
      <p:sp>
        <p:nvSpPr>
          <p:cNvPr id="2051" name="AutoShape 3"/>
          <p:cNvSpPr>
            <a:spLocks noChangeArrowheads="1"/>
          </p:cNvSpPr>
          <p:nvPr/>
        </p:nvSpPr>
        <p:spPr bwMode="auto">
          <a:xfrm>
            <a:off x="0" y="0"/>
            <a:ext cx="7315200" cy="9601200"/>
          </a:xfrm>
          <a:prstGeom prst="roundRect">
            <a:avLst>
              <a:gd name="adj" fmla="val 19"/>
            </a:avLst>
          </a:prstGeom>
          <a:solidFill>
            <a:srgbClr val="FFFFFF"/>
          </a:solidFill>
          <a:ln w="9525">
            <a:noFill/>
            <a:round/>
            <a:headEnd/>
            <a:tailEnd/>
          </a:ln>
        </p:spPr>
        <p:txBody>
          <a:bodyPr wrap="none" anchor="ctr"/>
          <a:lstStyle/>
          <a:p>
            <a:pPr>
              <a:defRPr/>
            </a:pPr>
            <a:endParaRPr lang="en-US">
              <a:cs typeface="+mn-cs"/>
            </a:endParaRPr>
          </a:p>
        </p:txBody>
      </p:sp>
      <p:sp>
        <p:nvSpPr>
          <p:cNvPr id="2052" name="AutoShape 4"/>
          <p:cNvSpPr>
            <a:spLocks noChangeArrowheads="1"/>
          </p:cNvSpPr>
          <p:nvPr/>
        </p:nvSpPr>
        <p:spPr bwMode="auto">
          <a:xfrm>
            <a:off x="0" y="0"/>
            <a:ext cx="7315200" cy="9601200"/>
          </a:xfrm>
          <a:prstGeom prst="roundRect">
            <a:avLst>
              <a:gd name="adj" fmla="val 19"/>
            </a:avLst>
          </a:prstGeom>
          <a:solidFill>
            <a:srgbClr val="FFFFFF"/>
          </a:solidFill>
          <a:ln w="9525">
            <a:noFill/>
            <a:round/>
            <a:headEnd/>
            <a:tailEnd/>
          </a:ln>
        </p:spPr>
        <p:txBody>
          <a:bodyPr wrap="none" anchor="ctr"/>
          <a:lstStyle/>
          <a:p>
            <a:pPr>
              <a:defRPr/>
            </a:pPr>
            <a:endParaRPr lang="en-US">
              <a:cs typeface="+mn-cs"/>
            </a:endParaRPr>
          </a:p>
        </p:txBody>
      </p:sp>
      <p:sp>
        <p:nvSpPr>
          <p:cNvPr id="34822" name="Rectangle 5"/>
          <p:cNvSpPr>
            <a:spLocks noGrp="1" noRot="1" noChangeAspect="1" noChangeArrowheads="1" noTextEdit="1"/>
          </p:cNvSpPr>
          <p:nvPr>
            <p:ph type="sldImg"/>
          </p:nvPr>
        </p:nvSpPr>
        <p:spPr bwMode="auto">
          <a:xfrm>
            <a:off x="1270000" y="715963"/>
            <a:ext cx="4775200" cy="3581400"/>
          </a:xfrm>
          <a:prstGeom prst="rect">
            <a:avLst/>
          </a:prstGeom>
          <a:solidFill>
            <a:srgbClr val="FFFFFF"/>
          </a:solidFill>
          <a:ln w="9525">
            <a:solidFill>
              <a:srgbClr val="000000"/>
            </a:solidFill>
            <a:miter lim="800000"/>
            <a:headEnd/>
            <a:tailEnd/>
          </a:ln>
        </p:spPr>
      </p:sp>
      <p:sp>
        <p:nvSpPr>
          <p:cNvPr id="2054" name="Rectangle 6"/>
          <p:cNvSpPr txBox="1">
            <a:spLocks noGrp="1" noChangeArrowheads="1"/>
          </p:cNvSpPr>
          <p:nvPr>
            <p:ph type="body" idx="1"/>
          </p:nvPr>
        </p:nvSpPr>
        <p:spPr bwMode="auto">
          <a:xfrm>
            <a:off x="974725" y="4532313"/>
            <a:ext cx="5365750" cy="4375150"/>
          </a:xfrm>
          <a:prstGeom prst="rect">
            <a:avLst/>
          </a:prstGeom>
          <a:noFill/>
          <a:ln w="9525">
            <a:noFill/>
            <a:miter lim="800000"/>
            <a:headEnd/>
            <a:tailEnd/>
          </a:ln>
        </p:spPr>
        <p:txBody>
          <a:bodyPr vert="horz" wrap="square" lIns="95760" tIns="47880" rIns="95760" bIns="47880" numCol="1" anchor="t" anchorCtr="0" compatLnSpc="1">
            <a:prstTxWarp prst="textNoShape">
              <a:avLst/>
            </a:prstTxWarp>
          </a:bodyPr>
          <a:lstStyle/>
          <a:p>
            <a:pPr lvl="0"/>
            <a:endParaRPr lang="en-US" noProof="0" smtClean="0"/>
          </a:p>
        </p:txBody>
      </p:sp>
      <p:sp>
        <p:nvSpPr>
          <p:cNvPr id="2055" name="Text Box 7"/>
          <p:cNvSpPr txBox="1">
            <a:spLocks noChangeArrowheads="1"/>
          </p:cNvSpPr>
          <p:nvPr/>
        </p:nvSpPr>
        <p:spPr bwMode="auto">
          <a:xfrm>
            <a:off x="4143375" y="9145588"/>
            <a:ext cx="3171825" cy="477837"/>
          </a:xfrm>
          <a:prstGeom prst="rect">
            <a:avLst/>
          </a:prstGeom>
          <a:noFill/>
          <a:ln w="9525">
            <a:noFill/>
            <a:miter lim="800000"/>
            <a:headEnd/>
            <a:tailEnd/>
          </a:ln>
        </p:spPr>
        <p:txBody>
          <a:bodyPr lIns="95760" tIns="47880" rIns="95760" bIns="47880" anchor="b">
            <a:spAutoFit/>
          </a:bodyPr>
          <a:lstStyle/>
          <a:p>
            <a:pPr algn="r">
              <a:lnSpc>
                <a:spcPct val="95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D5279CF3-7922-4BDD-9A3D-56A07418170A}" type="slidenum">
              <a:rPr lang="en-GB" sz="1300">
                <a:cs typeface="+mn-cs"/>
              </a:rPr>
              <a:pPr algn="r">
                <a:lnSpc>
                  <a:spcPct val="95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a:t>
            </a:fld>
            <a:endParaRPr lang="en-GB" sz="1300">
              <a:cs typeface="+mn-cs"/>
            </a:endParaRP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257300" y="720725"/>
            <a:ext cx="4800600" cy="3600450"/>
          </a:xfrm>
          <a:noFill/>
          <a:ln/>
        </p:spPr>
      </p:sp>
      <p:sp>
        <p:nvSpPr>
          <p:cNvPr id="37891" name="Rectangle 3"/>
          <p:cNvSpPr txBox="1">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257300" y="720725"/>
            <a:ext cx="4800600" cy="3600450"/>
          </a:xfrm>
          <a:noFill/>
          <a:ln/>
        </p:spPr>
      </p:sp>
      <p:sp>
        <p:nvSpPr>
          <p:cNvPr id="38915" name="Rectangle 3"/>
          <p:cNvSpPr txBox="1">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257300" y="720725"/>
            <a:ext cx="4800600" cy="3600450"/>
          </a:xfrm>
          <a:noFill/>
          <a:ln/>
        </p:spPr>
      </p:sp>
      <p:sp>
        <p:nvSpPr>
          <p:cNvPr id="39939" name="Rectangle 3"/>
          <p:cNvSpPr txBox="1">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1257300" y="720725"/>
            <a:ext cx="4800600" cy="3600450"/>
          </a:xfrm>
          <a:noFill/>
          <a:ln/>
        </p:spPr>
      </p:sp>
      <p:sp>
        <p:nvSpPr>
          <p:cNvPr id="40963" name="Rectangle 3"/>
          <p:cNvSpPr txBox="1">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257300" y="720725"/>
            <a:ext cx="4800600" cy="3600450"/>
          </a:xfrm>
          <a:noFill/>
          <a:ln/>
        </p:spPr>
      </p:sp>
      <p:sp>
        <p:nvSpPr>
          <p:cNvPr id="41987" name="Rectangle 3"/>
          <p:cNvSpPr txBox="1">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1257300" y="720725"/>
            <a:ext cx="4800600" cy="3600450"/>
          </a:xfrm>
          <a:noFill/>
          <a:ln/>
        </p:spPr>
      </p:sp>
      <p:sp>
        <p:nvSpPr>
          <p:cNvPr id="43011" name="Rectangle 3"/>
          <p:cNvSpPr txBox="1">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257300" y="720725"/>
            <a:ext cx="4800600" cy="3600450"/>
          </a:xfrm>
          <a:noFill/>
          <a:ln/>
        </p:spPr>
      </p:sp>
      <p:sp>
        <p:nvSpPr>
          <p:cNvPr id="44035" name="Rectangle 3"/>
          <p:cNvSpPr txBox="1">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257300" y="720725"/>
            <a:ext cx="4800600" cy="3600450"/>
          </a:xfrm>
          <a:noFill/>
          <a:ln/>
        </p:spPr>
      </p:sp>
      <p:sp>
        <p:nvSpPr>
          <p:cNvPr id="45059" name="Rectangle 3"/>
          <p:cNvSpPr txBox="1">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1257300" y="720725"/>
            <a:ext cx="4800600" cy="3600450"/>
          </a:xfrm>
          <a:noFill/>
          <a:ln/>
        </p:spPr>
      </p:sp>
      <p:sp>
        <p:nvSpPr>
          <p:cNvPr id="46083" name="Rectangle 3"/>
          <p:cNvSpPr txBox="1">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1257300" y="720725"/>
            <a:ext cx="4800600" cy="3600450"/>
          </a:xfrm>
          <a:noFill/>
          <a:ln/>
        </p:spPr>
      </p:sp>
      <p:sp>
        <p:nvSpPr>
          <p:cNvPr id="47107" name="Rectangle 3"/>
          <p:cNvSpPr txBox="1">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257300" y="720725"/>
            <a:ext cx="4800600" cy="3600450"/>
          </a:xfrm>
          <a:noFill/>
          <a:ln/>
        </p:spPr>
      </p:sp>
      <p:sp>
        <p:nvSpPr>
          <p:cNvPr id="48131" name="Rectangle 3"/>
          <p:cNvSpPr txBox="1">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1257300" y="720725"/>
            <a:ext cx="4800600" cy="3600450"/>
          </a:xfrm>
          <a:noFill/>
          <a:ln/>
        </p:spPr>
      </p:sp>
      <p:sp>
        <p:nvSpPr>
          <p:cNvPr id="49155" name="Rectangle 3"/>
          <p:cNvSpPr txBox="1">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1257300" y="720725"/>
            <a:ext cx="4800600" cy="3600450"/>
          </a:xfrm>
          <a:noFill/>
          <a:ln/>
        </p:spPr>
      </p:sp>
      <p:sp>
        <p:nvSpPr>
          <p:cNvPr id="50179" name="Rectangle 3"/>
          <p:cNvSpPr txBox="1">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1257300" y="720725"/>
            <a:ext cx="4800600" cy="3600450"/>
          </a:xfrm>
          <a:noFill/>
          <a:ln/>
        </p:spPr>
      </p:sp>
      <p:sp>
        <p:nvSpPr>
          <p:cNvPr id="51203" name="Rectangle 3"/>
          <p:cNvSpPr txBox="1">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1257300" y="720725"/>
            <a:ext cx="4800600" cy="3600450"/>
          </a:xfrm>
          <a:noFill/>
          <a:ln/>
        </p:spPr>
      </p:sp>
      <p:sp>
        <p:nvSpPr>
          <p:cNvPr id="52227" name="Rectangle 3"/>
          <p:cNvSpPr txBox="1">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257300" y="720725"/>
            <a:ext cx="4800600" cy="3600450"/>
          </a:xfrm>
          <a:noFill/>
          <a:ln/>
        </p:spPr>
      </p:sp>
      <p:sp>
        <p:nvSpPr>
          <p:cNvPr id="53251" name="Rectangle 3"/>
          <p:cNvSpPr txBox="1">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1257300" y="720725"/>
            <a:ext cx="4800600" cy="3600450"/>
          </a:xfrm>
          <a:noFill/>
          <a:ln/>
        </p:spPr>
      </p:sp>
      <p:sp>
        <p:nvSpPr>
          <p:cNvPr id="54275" name="Rectangle 3"/>
          <p:cNvSpPr txBox="1">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1257300" y="720725"/>
            <a:ext cx="4800600" cy="3600450"/>
          </a:xfrm>
          <a:noFill/>
          <a:ln/>
        </p:spPr>
      </p:sp>
      <p:sp>
        <p:nvSpPr>
          <p:cNvPr id="55299" name="Rectangle 3"/>
          <p:cNvSpPr txBox="1">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1257300" y="720725"/>
            <a:ext cx="4800600" cy="3600450"/>
          </a:xfrm>
          <a:noFill/>
          <a:ln/>
        </p:spPr>
      </p:sp>
      <p:sp>
        <p:nvSpPr>
          <p:cNvPr id="56323" name="Rectangle 3"/>
          <p:cNvSpPr txBox="1">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257300" y="720725"/>
            <a:ext cx="4800600" cy="3600450"/>
          </a:xfrm>
          <a:noFill/>
          <a:ln/>
        </p:spPr>
      </p:sp>
      <p:sp>
        <p:nvSpPr>
          <p:cNvPr id="57347" name="Rectangle 3"/>
          <p:cNvSpPr txBox="1">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xfrm>
            <a:off x="1257300" y="720725"/>
            <a:ext cx="4800600" cy="3600450"/>
          </a:xfrm>
          <a:noFill/>
          <a:ln/>
        </p:spPr>
      </p:sp>
      <p:sp>
        <p:nvSpPr>
          <p:cNvPr id="59395" name="Rectangle 3"/>
          <p:cNvSpPr txBox="1">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txBox="1">
            <a:spLocks noGrp="1" noChangeArrowheads="1"/>
          </p:cNvSpPr>
          <p:nvPr>
            <p:ph type="body" idx="1"/>
          </p:nvPr>
        </p:nvSpPr>
        <p:spPr>
          <a:noFill/>
          <a:ln/>
        </p:spPr>
        <p:txBody>
          <a:bodyPr wrap="none" anchor="ct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1257300" y="720725"/>
            <a:ext cx="4800600" cy="3600450"/>
          </a:xfrm>
          <a:noFill/>
          <a:ln/>
        </p:spPr>
      </p:sp>
      <p:sp>
        <p:nvSpPr>
          <p:cNvPr id="65539" name="Rectangle 3"/>
          <p:cNvSpPr txBox="1">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txBox="1">
            <a:spLocks noGrp="1" noChangeArrowheads="1"/>
          </p:cNvSpPr>
          <p:nvPr>
            <p:ph type="body" idx="1"/>
          </p:nvPr>
        </p:nvSpPr>
        <p:spPr>
          <a:noFill/>
          <a:ln/>
        </p:spPr>
        <p:txBody>
          <a:bodyPr wrap="none" anchor="ct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
          <p:cNvSpPr>
            <a:spLocks noGrp="1" noRot="1" noChangeAspect="1" noChangeArrowheads="1" noTextEdit="1"/>
          </p:cNvSpPr>
          <p:nvPr>
            <p:ph type="sldImg"/>
          </p:nvPr>
        </p:nvSpPr>
        <p:spPr>
          <a:ln/>
        </p:spPr>
      </p:sp>
      <p:sp>
        <p:nvSpPr>
          <p:cNvPr id="35843" name="Rectangle 2"/>
          <p:cNvSpPr txBox="1">
            <a:spLocks noGrp="1" noChangeArrowheads="1"/>
          </p:cNvSpPr>
          <p:nvPr>
            <p:ph type="body" idx="1"/>
          </p:nvPr>
        </p:nvSpPr>
        <p:spPr>
          <a:noFill/>
          <a:ln/>
        </p:spPr>
        <p:txBody>
          <a:bodyPr wrap="none" anchor="ct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257300" y="720725"/>
            <a:ext cx="4800600" cy="3600450"/>
          </a:xfrm>
          <a:noFill/>
          <a:ln/>
        </p:spPr>
      </p:sp>
      <p:sp>
        <p:nvSpPr>
          <p:cNvPr id="36867" name="Rectangle 3"/>
          <p:cNvSpPr txBox="1">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0338" y="609600"/>
            <a:ext cx="1941512" cy="54800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2138" cy="5480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66050" cy="1136650"/>
          </a:xfrm>
        </p:spPr>
        <p:txBody>
          <a:bodyPr/>
          <a:lstStyle/>
          <a:p>
            <a:r>
              <a:rPr lang="en-US" smtClean="0"/>
              <a:t>Click to edit Master title style</a:t>
            </a:r>
            <a:endParaRPr lang="en-US"/>
          </a:p>
        </p:txBody>
      </p:sp>
    </p:spTree>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66050" cy="11366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06825" cy="4108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5025" y="1981200"/>
            <a:ext cx="3806825" cy="4108450"/>
          </a:xfrm>
        </p:spPr>
        <p:txBody>
          <a:bodyPr/>
          <a:lstStyle/>
          <a:p>
            <a:pPr lvl="0"/>
            <a:endParaRPr lang="en-US" noProof="0" smtClean="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66050" cy="5480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66050" cy="11366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06825" cy="4108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981200"/>
            <a:ext cx="3806825" cy="4108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66050" cy="113665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685800" y="1981200"/>
            <a:ext cx="7766050" cy="4108450"/>
          </a:xfrm>
        </p:spPr>
        <p:txBody>
          <a:bodyPr/>
          <a:lstStyle/>
          <a:p>
            <a:pPr lvl="0"/>
            <a:endParaRPr lang="en-US" noProof="0" smtClean="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66050" cy="113665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6825" cy="4108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5025" y="1981200"/>
            <a:ext cx="3806825" cy="4108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66050" cy="11366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06825" cy="41084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981200"/>
            <a:ext cx="3806825" cy="1978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4111625"/>
            <a:ext cx="3806825" cy="19780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06825" cy="4108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981200"/>
            <a:ext cx="3806825" cy="41084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Text Box 1"/>
          <p:cNvSpPr txBox="1">
            <a:spLocks noChangeArrowheads="1"/>
          </p:cNvSpPr>
          <p:nvPr/>
        </p:nvSpPr>
        <p:spPr bwMode="auto">
          <a:xfrm>
            <a:off x="7239000" y="6096000"/>
            <a:ext cx="1600200" cy="293688"/>
          </a:xfrm>
          <a:prstGeom prst="rect">
            <a:avLst/>
          </a:prstGeom>
          <a:noFill/>
          <a:ln w="9525">
            <a:noFill/>
            <a:miter lim="800000"/>
            <a:headEnd/>
            <a:tailEnd/>
          </a:ln>
        </p:spPr>
        <p:txBody>
          <a:bodyPr lIns="90000" tIns="46800" rIns="90000" bIns="46800">
            <a:spAutoFit/>
          </a:bodyPr>
          <a:lstStyle/>
          <a:p>
            <a:pPr algn="r">
              <a:lnSpc>
                <a:spcPct val="95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B47D7D1-0CAA-4C5A-9FC4-BD86FFAE8C27}" type="slidenum">
              <a:rPr lang="en-GB" sz="1400">
                <a:cs typeface="+mn-cs"/>
              </a:rPr>
              <a:pPr algn="r">
                <a:lnSpc>
                  <a:spcPct val="95000"/>
                </a:lnSpc>
                <a:buClr>
                  <a:srgbClr val="0000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a:t>
            </a:fld>
            <a:endParaRPr lang="en-GB" sz="1400">
              <a:cs typeface="+mn-cs"/>
            </a:endParaRPr>
          </a:p>
        </p:txBody>
      </p:sp>
      <p:sp>
        <p:nvSpPr>
          <p:cNvPr id="1026" name="Line 2"/>
          <p:cNvSpPr>
            <a:spLocks noChangeShapeType="1"/>
          </p:cNvSpPr>
          <p:nvPr/>
        </p:nvSpPr>
        <p:spPr bwMode="auto">
          <a:xfrm>
            <a:off x="609600" y="6553200"/>
            <a:ext cx="8001000" cy="1588"/>
          </a:xfrm>
          <a:prstGeom prst="line">
            <a:avLst/>
          </a:prstGeom>
          <a:noFill/>
          <a:ln w="104760">
            <a:solidFill>
              <a:srgbClr val="333399"/>
            </a:solidFill>
            <a:round/>
            <a:headEnd/>
            <a:tailEnd/>
          </a:ln>
        </p:spPr>
        <p:txBody>
          <a:bodyPr/>
          <a:lstStyle/>
          <a:p>
            <a:pPr>
              <a:defRPr/>
            </a:pPr>
            <a:endParaRPr lang="en-US">
              <a:cs typeface="+mn-cs"/>
            </a:endParaRPr>
          </a:p>
        </p:txBody>
      </p:sp>
      <p:sp>
        <p:nvSpPr>
          <p:cNvPr id="1027" name="Line 3"/>
          <p:cNvSpPr>
            <a:spLocks noChangeShapeType="1"/>
          </p:cNvSpPr>
          <p:nvPr/>
        </p:nvSpPr>
        <p:spPr bwMode="auto">
          <a:xfrm>
            <a:off x="609600" y="304800"/>
            <a:ext cx="8001000" cy="1588"/>
          </a:xfrm>
          <a:prstGeom prst="line">
            <a:avLst/>
          </a:prstGeom>
          <a:noFill/>
          <a:ln w="228600">
            <a:solidFill>
              <a:srgbClr val="333399"/>
            </a:solidFill>
            <a:round/>
            <a:headEnd/>
            <a:tailEnd/>
          </a:ln>
        </p:spPr>
        <p:txBody>
          <a:bodyPr/>
          <a:lstStyle/>
          <a:p>
            <a:pPr>
              <a:defRPr/>
            </a:pPr>
            <a:endParaRPr lang="en-US">
              <a:cs typeface="+mn-cs"/>
            </a:endParaRPr>
          </a:p>
        </p:txBody>
      </p:sp>
      <p:pic>
        <p:nvPicPr>
          <p:cNvPr id="11269" name="Picture 4"/>
          <p:cNvPicPr>
            <a:picLocks noChangeAspect="1" noChangeArrowheads="1"/>
          </p:cNvPicPr>
          <p:nvPr/>
        </p:nvPicPr>
        <p:blipFill>
          <a:blip r:embed="rId20"/>
          <a:srcRect/>
          <a:stretch>
            <a:fillRect/>
          </a:stretch>
        </p:blipFill>
        <p:spPr bwMode="auto">
          <a:xfrm>
            <a:off x="8578850" y="304800"/>
            <a:ext cx="565150" cy="655638"/>
          </a:xfrm>
          <a:prstGeom prst="rect">
            <a:avLst/>
          </a:prstGeom>
          <a:noFill/>
          <a:ln w="9525">
            <a:noFill/>
            <a:miter lim="800000"/>
            <a:headEnd/>
            <a:tailEnd/>
          </a:ln>
        </p:spPr>
      </p:pic>
      <p:pic>
        <p:nvPicPr>
          <p:cNvPr id="11270" name="Picture 5"/>
          <p:cNvPicPr>
            <a:picLocks noChangeAspect="1" noChangeArrowheads="1"/>
          </p:cNvPicPr>
          <p:nvPr/>
        </p:nvPicPr>
        <p:blipFill>
          <a:blip r:embed="rId21"/>
          <a:srcRect/>
          <a:stretch>
            <a:fillRect/>
          </a:stretch>
        </p:blipFill>
        <p:spPr bwMode="auto">
          <a:xfrm>
            <a:off x="76200" y="517525"/>
            <a:ext cx="838200" cy="396875"/>
          </a:xfrm>
          <a:prstGeom prst="rect">
            <a:avLst/>
          </a:prstGeom>
          <a:noFill/>
          <a:ln w="9525">
            <a:noFill/>
            <a:miter lim="800000"/>
            <a:headEnd/>
            <a:tailEnd/>
          </a:ln>
        </p:spPr>
      </p:pic>
      <p:sp>
        <p:nvSpPr>
          <p:cNvPr id="11271" name="Rectangle 6"/>
          <p:cNvSpPr>
            <a:spLocks noGrp="1" noChangeArrowheads="1"/>
          </p:cNvSpPr>
          <p:nvPr>
            <p:ph type="title"/>
          </p:nvPr>
        </p:nvSpPr>
        <p:spPr bwMode="auto">
          <a:xfrm>
            <a:off x="685800" y="609600"/>
            <a:ext cx="7766050" cy="1136650"/>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1272" name="Rectangle 7"/>
          <p:cNvSpPr>
            <a:spLocks noGrp="1" noChangeArrowheads="1"/>
          </p:cNvSpPr>
          <p:nvPr>
            <p:ph type="body" idx="1"/>
          </p:nvPr>
        </p:nvSpPr>
        <p:spPr bwMode="auto">
          <a:xfrm>
            <a:off x="685800" y="1981200"/>
            <a:ext cx="7766050" cy="4108450"/>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033" name="Text Box 9"/>
          <p:cNvSpPr txBox="1">
            <a:spLocks noChangeArrowheads="1"/>
          </p:cNvSpPr>
          <p:nvPr userDrawn="1"/>
        </p:nvSpPr>
        <p:spPr bwMode="auto">
          <a:xfrm>
            <a:off x="2895600" y="6613525"/>
            <a:ext cx="4038600" cy="244475"/>
          </a:xfrm>
          <a:prstGeom prst="rect">
            <a:avLst/>
          </a:prstGeom>
          <a:noFill/>
          <a:ln w="9525">
            <a:noFill/>
            <a:miter lim="800000"/>
            <a:headEnd/>
            <a:tailEnd/>
          </a:ln>
          <a:effectLst/>
        </p:spPr>
        <p:txBody>
          <a:bodyPr>
            <a:spAutoFit/>
          </a:bodyPr>
          <a:lstStyle/>
          <a:p>
            <a:pPr algn="ctr">
              <a:defRPr/>
            </a:pPr>
            <a:r>
              <a:rPr lang="en-US" sz="1000" b="1" dirty="0" smtClean="0">
                <a:cs typeface="+mn-cs"/>
              </a:rPr>
              <a:t>HBPA Florida,</a:t>
            </a:r>
            <a:r>
              <a:rPr lang="en-US" sz="1000" b="1" baseline="0" dirty="0" smtClean="0">
                <a:cs typeface="+mn-cs"/>
              </a:rPr>
              <a:t> February 2009</a:t>
            </a:r>
            <a:endParaRPr lang="en-US" sz="1000" b="1" dirty="0">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iming>
    <p:tnLst>
      <p:par>
        <p:cTn id="1" dur="indefinite" restart="never" nodeType="tmRoot"/>
      </p:par>
    </p:tnLst>
  </p:timing>
  <p:txStyles>
    <p:titleStyle>
      <a:lvl1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2pPr>
      <a:lvl3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3pPr>
      <a:lvl4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4pPr>
      <a:lvl5pPr algn="ctr"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5pPr>
      <a:lvl6pPr marL="457200" algn="l"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6pPr>
      <a:lvl7pPr marL="914400" algn="l"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7pPr>
      <a:lvl8pPr marL="1371600" algn="l"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8pPr>
      <a:lvl9pPr marL="1828800" algn="l" defTabSz="457200" rtl="0" eaLnBrk="0" fontAlgn="base" hangingPunct="0">
        <a:spcBef>
          <a:spcPct val="0"/>
        </a:spcBef>
        <a:spcAft>
          <a:spcPct val="0"/>
        </a:spcAft>
        <a:buClr>
          <a:srgbClr val="000000"/>
        </a:buClr>
        <a:buSzPct val="100000"/>
        <a:buFont typeface="Times New Roman" pitchFamily="18" charset="0"/>
        <a:defRPr sz="4400">
          <a:solidFill>
            <a:srgbClr val="000000"/>
          </a:solidFill>
          <a:latin typeface="Times New Roman" pitchFamily="18" charset="0"/>
          <a:cs typeface="Lucida Sans Unicode" pitchFamily="34" charset="0"/>
        </a:defRPr>
      </a:lvl9pPr>
    </p:titleStyle>
    <p:bodyStyle>
      <a:lvl1pPr marL="336550" indent="-336550" algn="l" defTabSz="457200" rtl="0" eaLnBrk="0" fontAlgn="base" hangingPunct="0">
        <a:spcBef>
          <a:spcPts val="800"/>
        </a:spcBef>
        <a:spcAft>
          <a:spcPct val="0"/>
        </a:spcAft>
        <a:buClr>
          <a:srgbClr val="000000"/>
        </a:buClr>
        <a:buSzPct val="100000"/>
        <a:buFont typeface="Times New Roman" pitchFamily="18" charset="0"/>
        <a:buChar char="•"/>
        <a:defRPr sz="3200">
          <a:solidFill>
            <a:srgbClr val="000000"/>
          </a:solidFill>
          <a:latin typeface="+mn-lt"/>
          <a:ea typeface="+mn-ea"/>
          <a:cs typeface="+mn-cs"/>
        </a:defRPr>
      </a:lvl1pPr>
      <a:lvl2pPr marL="736600" indent="-279400" algn="l" defTabSz="457200" rtl="0" eaLnBrk="0" fontAlgn="base" hangingPunct="0">
        <a:spcBef>
          <a:spcPts val="700"/>
        </a:spcBef>
        <a:spcAft>
          <a:spcPct val="0"/>
        </a:spcAft>
        <a:buClr>
          <a:srgbClr val="000000"/>
        </a:buClr>
        <a:buSzPct val="100000"/>
        <a:buFont typeface="Times New Roman" pitchFamily="18" charset="0"/>
        <a:buChar char="–"/>
        <a:defRPr sz="2800">
          <a:solidFill>
            <a:srgbClr val="000000"/>
          </a:solidFill>
          <a:latin typeface="+mn-lt"/>
          <a:cs typeface="+mn-cs"/>
        </a:defRPr>
      </a:lvl2pPr>
      <a:lvl3pPr marL="1143000" indent="-228600" algn="l" defTabSz="457200" rtl="0" eaLnBrk="0" fontAlgn="base" hangingPunct="0">
        <a:spcBef>
          <a:spcPts val="600"/>
        </a:spcBef>
        <a:spcAft>
          <a:spcPct val="0"/>
        </a:spcAft>
        <a:buClr>
          <a:srgbClr val="000000"/>
        </a:buClr>
        <a:buSzPct val="100000"/>
        <a:buFont typeface="Times New Roman" pitchFamily="18" charset="0"/>
        <a:buChar char="•"/>
        <a:defRPr sz="2400">
          <a:solidFill>
            <a:srgbClr val="000000"/>
          </a:solidFill>
          <a:latin typeface="+mn-lt"/>
          <a:cs typeface="+mn-cs"/>
        </a:defRPr>
      </a:lvl3pPr>
      <a:lvl4pPr marL="1600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4pPr>
      <a:lvl5pPr marL="20574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8" charset="0"/>
        <a:buChar char="»"/>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vmlDrawing" Target="../drawings/vmlDrawing2.v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vmlDrawing" Target="../drawings/vmlDrawing3.v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oleObject" Target="../embeddings/Microsoft_Office_Excel_97-2003_Worksheet1.xls"/></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6.xml"/><Relationship Id="rId1" Type="http://schemas.openxmlformats.org/officeDocument/2006/relationships/vmlDrawing" Target="../drawings/vmlDrawing5.v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6.xml"/><Relationship Id="rId1" Type="http://schemas.openxmlformats.org/officeDocument/2006/relationships/vmlDrawing" Target="../drawings/vmlDrawing6.v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video" Target="file:///C:\Documents%20and%20Settings\Mick%20Peterson\My%20Documents\2007-2008%20Mick\Conferences\ICEL6\ICEL6%20Talk\CaInsImpc.avi" TargetMode="External"/><Relationship Id="rId7" Type="http://schemas.openxmlformats.org/officeDocument/2006/relationships/image" Target="../media/image34.png"/><Relationship Id="rId2" Type="http://schemas.openxmlformats.org/officeDocument/2006/relationships/video" Target="file:///C:\Documents%20and%20Settings\Mick%20Peterson\My%20Documents\2007-2008%20Mick\Conferences\ICEL6\ICEL6%20Talk\04CAHo01a.avi" TargetMode="External"/><Relationship Id="rId1" Type="http://schemas.openxmlformats.org/officeDocument/2006/relationships/vmlDrawing" Target="../drawings/vmlDrawing7.vml"/><Relationship Id="rId6" Type="http://schemas.openxmlformats.org/officeDocument/2006/relationships/image" Target="../media/image33.png"/><Relationship Id="rId5" Type="http://schemas.openxmlformats.org/officeDocument/2006/relationships/notesSlide" Target="../notesSlides/notesSlide27.xml"/><Relationship Id="rId4"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37.emf"/><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37.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vmlDrawing" Target="../drawings/vmlDrawing9.v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vmlDrawing" Target="../drawings/vmlDrawing10.vml"/><Relationship Id="rId5" Type="http://schemas.openxmlformats.org/officeDocument/2006/relationships/image" Target="../media/image3.jpeg"/><Relationship Id="rId4" Type="http://schemas.openxmlformats.org/officeDocument/2006/relationships/image" Target="../media/image43.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oleObject" Target="../embeddings/oleObject1.bin"/><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990600"/>
            <a:ext cx="7772400" cy="1470025"/>
          </a:xfrm>
        </p:spPr>
        <p:txBody>
          <a:bodyPr/>
          <a:lstStyle/>
          <a:p>
            <a:r>
              <a:rPr lang="en-US" dirty="0" smtClean="0"/>
              <a:t/>
            </a:r>
            <a:br>
              <a:rPr lang="en-US" dirty="0" smtClean="0"/>
            </a:br>
            <a:r>
              <a:rPr lang="en-US" dirty="0" smtClean="0"/>
              <a:t>Synthetic vs. Dirt – </a:t>
            </a:r>
            <a:br>
              <a:rPr lang="en-US" dirty="0" smtClean="0"/>
            </a:br>
            <a:r>
              <a:rPr lang="en-US" dirty="0" smtClean="0"/>
              <a:t>A Track Superintendent's Viewpoint Forum – </a:t>
            </a:r>
            <a:r>
              <a:rPr lang="en-US" i="1" dirty="0" smtClean="0"/>
              <a:t>Salon A</a:t>
            </a:r>
            <a:r>
              <a:rPr lang="en-US" dirty="0" smtClean="0"/>
              <a:t/>
            </a:r>
            <a:br>
              <a:rPr lang="en-US" dirty="0" smtClean="0"/>
            </a:br>
            <a:endParaRPr lang="en-US" dirty="0"/>
          </a:p>
        </p:txBody>
      </p:sp>
      <p:sp>
        <p:nvSpPr>
          <p:cNvPr id="4" name="Subtitle 3"/>
          <p:cNvSpPr>
            <a:spLocks noGrp="1"/>
          </p:cNvSpPr>
          <p:nvPr>
            <p:ph type="subTitle" idx="1"/>
          </p:nvPr>
        </p:nvSpPr>
        <p:spPr>
          <a:xfrm>
            <a:off x="457200" y="3276600"/>
            <a:ext cx="3124200" cy="2362200"/>
          </a:xfrm>
        </p:spPr>
        <p:txBody>
          <a:bodyPr/>
          <a:lstStyle/>
          <a:p>
            <a:r>
              <a:rPr lang="en-US" dirty="0" smtClean="0"/>
              <a:t>View from the surface</a:t>
            </a:r>
            <a:endParaRPr lang="en-US" dirty="0"/>
          </a:p>
        </p:txBody>
      </p:sp>
      <p:pic>
        <p:nvPicPr>
          <p:cNvPr id="5" name="Picture 13"/>
          <p:cNvPicPr>
            <a:picLocks noChangeAspect="1" noChangeArrowheads="1"/>
          </p:cNvPicPr>
          <p:nvPr/>
        </p:nvPicPr>
        <p:blipFill>
          <a:blip r:embed="rId3"/>
          <a:srcRect/>
          <a:stretch>
            <a:fillRect/>
          </a:stretch>
        </p:blipFill>
        <p:spPr bwMode="auto">
          <a:xfrm>
            <a:off x="3923427" y="3200400"/>
            <a:ext cx="4839573"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9" name="Rectangle 2"/>
          <p:cNvSpPr>
            <a:spLocks noGrp="1" noChangeArrowheads="1"/>
          </p:cNvSpPr>
          <p:nvPr>
            <p:ph type="title"/>
          </p:nvPr>
        </p:nvSpPr>
        <p:spPr/>
        <p:txBody>
          <a:bodyPr/>
          <a:lstStyle/>
          <a:p>
            <a:r>
              <a:rPr lang="en-US" smtClean="0"/>
              <a:t>What is Needed?</a:t>
            </a:r>
          </a:p>
        </p:txBody>
      </p:sp>
      <p:sp>
        <p:nvSpPr>
          <p:cNvPr id="2060" name="Rectangle 15"/>
          <p:cNvSpPr>
            <a:spLocks noGrp="1" noChangeArrowheads="1"/>
          </p:cNvSpPr>
          <p:nvPr>
            <p:ph type="body" sz="half" idx="1"/>
          </p:nvPr>
        </p:nvSpPr>
        <p:spPr>
          <a:xfrm>
            <a:off x="685800" y="1981200"/>
            <a:ext cx="3962400" cy="4108450"/>
          </a:xfrm>
        </p:spPr>
        <p:txBody>
          <a:bodyPr/>
          <a:lstStyle/>
          <a:p>
            <a:pPr marL="342900" indent="-342900">
              <a:spcBef>
                <a:spcPct val="20000"/>
              </a:spcBef>
            </a:pPr>
            <a:r>
              <a:rPr lang="en-US" sz="2800" smtClean="0"/>
              <a:t>Clearinghouse for surfaces data</a:t>
            </a:r>
          </a:p>
          <a:p>
            <a:pPr marL="742950" lvl="1" indent="-285750">
              <a:spcBef>
                <a:spcPct val="20000"/>
              </a:spcBef>
            </a:pPr>
            <a:r>
              <a:rPr lang="en-US" sz="2400" smtClean="0"/>
              <a:t>Reliable &amp; consistent testing</a:t>
            </a:r>
          </a:p>
          <a:p>
            <a:pPr marL="742950" lvl="1" indent="-285750">
              <a:spcBef>
                <a:spcPct val="20000"/>
              </a:spcBef>
            </a:pPr>
            <a:r>
              <a:rPr lang="en-US" sz="2400" smtClean="0"/>
              <a:t>Risk assessment data</a:t>
            </a:r>
          </a:p>
          <a:p>
            <a:pPr marL="742950" lvl="1" indent="-285750">
              <a:spcBef>
                <a:spcPct val="20000"/>
              </a:spcBef>
            </a:pPr>
            <a:r>
              <a:rPr lang="en-US" sz="2400" smtClean="0"/>
              <a:t>Sharing of methods</a:t>
            </a:r>
          </a:p>
          <a:p>
            <a:pPr marL="342900" indent="-342900">
              <a:spcBef>
                <a:spcPct val="20000"/>
              </a:spcBef>
            </a:pPr>
            <a:r>
              <a:rPr lang="en-US" sz="2800" smtClean="0"/>
              <a:t>Understand regional needs </a:t>
            </a:r>
          </a:p>
          <a:p>
            <a:pPr marL="342900" indent="-342900">
              <a:spcBef>
                <a:spcPct val="20000"/>
              </a:spcBef>
            </a:pPr>
            <a:r>
              <a:rPr lang="en-US" sz="2800" smtClean="0"/>
              <a:t>Create a culture of data</a:t>
            </a:r>
          </a:p>
        </p:txBody>
      </p:sp>
      <p:graphicFrame>
        <p:nvGraphicFramePr>
          <p:cNvPr id="2050" name="Diagram 4"/>
          <p:cNvGraphicFramePr>
            <a:graphicFrameLocks/>
          </p:cNvGraphicFramePr>
          <p:nvPr>
            <p:ph type="clipArt" sz="half" idx="2"/>
          </p:nvPr>
        </p:nvGraphicFramePr>
        <p:xfrm>
          <a:off x="4356100" y="1447800"/>
          <a:ext cx="4589463" cy="5410200"/>
        </p:xfrm>
        <a:graphic>
          <a:graphicData uri="http://schemas.openxmlformats.org/drawingml/2006/compatibility">
            <com:legacyDrawing xmlns:com="http://schemas.openxmlformats.org/drawingml/2006/compatibility" spid="_x0000_s2050"/>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z="4000" smtClean="0"/>
              <a:t>Practice Not Research</a:t>
            </a:r>
          </a:p>
        </p:txBody>
      </p:sp>
      <p:sp>
        <p:nvSpPr>
          <p:cNvPr id="13315" name="Rectangle 3"/>
          <p:cNvSpPr>
            <a:spLocks noGrp="1" noChangeArrowheads="1"/>
          </p:cNvSpPr>
          <p:nvPr>
            <p:ph type="body" idx="1"/>
          </p:nvPr>
        </p:nvSpPr>
        <p:spPr>
          <a:xfrm>
            <a:off x="685800" y="1981200"/>
            <a:ext cx="7766050" cy="4572000"/>
          </a:xfrm>
        </p:spPr>
        <p:txBody>
          <a:bodyPr/>
          <a:lstStyle/>
          <a:p>
            <a:r>
              <a:rPr lang="en-US" smtClean="0"/>
              <a:t>Track Materials – Synthetic &amp; Natural</a:t>
            </a:r>
          </a:p>
          <a:p>
            <a:pPr lvl="1"/>
            <a:r>
              <a:rPr lang="en-US" smtClean="0"/>
              <a:t>Non-linear </a:t>
            </a:r>
            <a:br>
              <a:rPr lang="en-US" smtClean="0"/>
            </a:br>
            <a:r>
              <a:rPr lang="en-US" smtClean="0"/>
              <a:t>More load</a:t>
            </a:r>
            <a:br>
              <a:rPr lang="en-US" smtClean="0"/>
            </a:br>
            <a:r>
              <a:rPr lang="en-US" smtClean="0"/>
              <a:t>the harder</a:t>
            </a:r>
          </a:p>
          <a:p>
            <a:pPr lvl="1"/>
            <a:r>
              <a:rPr lang="en-US" smtClean="0"/>
              <a:t>Strain rate dependent</a:t>
            </a:r>
          </a:p>
          <a:p>
            <a:pPr lvl="2"/>
            <a:r>
              <a:rPr lang="en-US" smtClean="0"/>
              <a:t>Synthetic creep </a:t>
            </a:r>
          </a:p>
          <a:p>
            <a:pPr lvl="2"/>
            <a:r>
              <a:rPr lang="en-US" smtClean="0"/>
              <a:t>Dirt shows dynamic </a:t>
            </a:r>
            <a:br>
              <a:rPr lang="en-US" smtClean="0"/>
            </a:br>
            <a:r>
              <a:rPr lang="en-US" smtClean="0"/>
              <a:t>softening</a:t>
            </a:r>
          </a:p>
          <a:p>
            <a:r>
              <a:rPr lang="en-US" smtClean="0"/>
              <a:t>Not easy or standard tests</a:t>
            </a:r>
          </a:p>
        </p:txBody>
      </p:sp>
      <p:pic>
        <p:nvPicPr>
          <p:cNvPr id="13316" name="Picture 4" descr="old track2"/>
          <p:cNvPicPr>
            <a:picLocks noChangeAspect="1" noChangeArrowheads="1"/>
          </p:cNvPicPr>
          <p:nvPr/>
        </p:nvPicPr>
        <p:blipFill>
          <a:blip r:embed="rId3" cstate="print"/>
          <a:srcRect/>
          <a:stretch>
            <a:fillRect/>
          </a:stretch>
        </p:blipFill>
        <p:spPr bwMode="auto">
          <a:xfrm>
            <a:off x="5667375" y="2590800"/>
            <a:ext cx="2638425"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4" name="Rectangle 2"/>
          <p:cNvSpPr>
            <a:spLocks noChangeArrowheads="1"/>
          </p:cNvSpPr>
          <p:nvPr/>
        </p:nvSpPr>
        <p:spPr bwMode="auto">
          <a:xfrm>
            <a:off x="768350" y="463550"/>
            <a:ext cx="7766050" cy="1136650"/>
          </a:xfrm>
          <a:prstGeom prst="rect">
            <a:avLst/>
          </a:prstGeom>
          <a:noFill/>
          <a:ln w="9525">
            <a:noFill/>
            <a:miter lim="800000"/>
            <a:headEnd/>
            <a:tailEnd/>
          </a:ln>
        </p:spPr>
        <p:txBody>
          <a:bodyPr lIns="90000" tIns="46800" rIns="90000" bIns="46800" anchor="ctr"/>
          <a:lstStyle/>
          <a:p>
            <a:pPr algn="ctr" defTabSz="457200">
              <a:buClr>
                <a:srgbClr val="000000"/>
              </a:buClr>
              <a:buSzPct val="100000"/>
              <a:buFont typeface="Times New Roman" pitchFamily="18" charset="0"/>
              <a:buNone/>
            </a:pPr>
            <a:r>
              <a:rPr lang="en-US" sz="4400">
                <a:solidFill>
                  <a:srgbClr val="000000"/>
                </a:solidFill>
              </a:rPr>
              <a:t>Consistent Track Composition</a:t>
            </a:r>
          </a:p>
        </p:txBody>
      </p:sp>
      <p:sp>
        <p:nvSpPr>
          <p:cNvPr id="3085" name="Rectangle 3"/>
          <p:cNvSpPr>
            <a:spLocks noChangeArrowheads="1"/>
          </p:cNvSpPr>
          <p:nvPr/>
        </p:nvSpPr>
        <p:spPr bwMode="auto">
          <a:xfrm>
            <a:off x="152400" y="1752600"/>
            <a:ext cx="7772400" cy="5029200"/>
          </a:xfrm>
          <a:prstGeom prst="rect">
            <a:avLst/>
          </a:prstGeom>
          <a:noFill/>
          <a:ln w="9525">
            <a:noFill/>
            <a:miter lim="800000"/>
            <a:headEnd/>
            <a:tailEnd/>
          </a:ln>
        </p:spPr>
        <p:txBody>
          <a:bodyPr lIns="90000" tIns="46800" rIns="90000" bIns="46800"/>
          <a:lstStyle/>
          <a:p>
            <a:pPr marL="336550" indent="-336550" defTabSz="457200">
              <a:spcBef>
                <a:spcPts val="800"/>
              </a:spcBef>
              <a:buClr>
                <a:srgbClr val="000000"/>
              </a:buClr>
              <a:buSzPct val="100000"/>
              <a:buFont typeface="Times New Roman" pitchFamily="18" charset="0"/>
              <a:buChar char="•"/>
            </a:pPr>
            <a:r>
              <a:rPr lang="en-US" sz="3200">
                <a:solidFill>
                  <a:srgbClr val="000000"/>
                </a:solidFill>
              </a:rPr>
              <a:t>Consistent test methods</a:t>
            </a:r>
          </a:p>
          <a:p>
            <a:pPr marL="336550" indent="-336550" defTabSz="457200">
              <a:spcBef>
                <a:spcPts val="800"/>
              </a:spcBef>
              <a:buClr>
                <a:srgbClr val="000000"/>
              </a:buClr>
              <a:buSzPct val="100000"/>
              <a:buFont typeface="Times New Roman" pitchFamily="18" charset="0"/>
              <a:buChar char="•"/>
            </a:pPr>
            <a:r>
              <a:rPr lang="en-US" sz="3200">
                <a:solidFill>
                  <a:srgbClr val="000000"/>
                </a:solidFill>
              </a:rPr>
              <a:t>New methods when needed</a:t>
            </a:r>
          </a:p>
          <a:p>
            <a:pPr marL="336550" indent="-336550" defTabSz="457200">
              <a:spcBef>
                <a:spcPts val="800"/>
              </a:spcBef>
              <a:buClr>
                <a:srgbClr val="000000"/>
              </a:buClr>
              <a:buSzPct val="100000"/>
              <a:buFont typeface="Times New Roman" pitchFamily="18" charset="0"/>
              <a:buChar char="•"/>
            </a:pPr>
            <a:r>
              <a:rPr lang="en-US" sz="3200">
                <a:solidFill>
                  <a:srgbClr val="000000"/>
                </a:solidFill>
              </a:rPr>
              <a:t>Database of results for </a:t>
            </a:r>
            <a:br>
              <a:rPr lang="en-US" sz="3200">
                <a:solidFill>
                  <a:srgbClr val="000000"/>
                </a:solidFill>
              </a:rPr>
            </a:br>
            <a:r>
              <a:rPr lang="en-US" sz="3200">
                <a:solidFill>
                  <a:srgbClr val="000000"/>
                </a:solidFill>
              </a:rPr>
              <a:t>research</a:t>
            </a:r>
          </a:p>
          <a:p>
            <a:pPr marL="336550" indent="-336550" defTabSz="457200">
              <a:spcBef>
                <a:spcPts val="800"/>
              </a:spcBef>
              <a:buClr>
                <a:srgbClr val="000000"/>
              </a:buClr>
              <a:buSzPct val="100000"/>
              <a:buFont typeface="Times New Roman" pitchFamily="18" charset="0"/>
              <a:buNone/>
            </a:pPr>
            <a:r>
              <a:rPr lang="en-US" sz="3200">
                <a:solidFill>
                  <a:srgbClr val="000000"/>
                </a:solidFill>
              </a:rPr>
              <a:t/>
            </a:r>
            <a:br>
              <a:rPr lang="en-US" sz="3200">
                <a:solidFill>
                  <a:srgbClr val="000000"/>
                </a:solidFill>
              </a:rPr>
            </a:br>
            <a:r>
              <a:rPr lang="en-US" sz="3200">
                <a:solidFill>
                  <a:srgbClr val="000000"/>
                </a:solidFill>
              </a:rPr>
              <a:t>Open to all users:</a:t>
            </a:r>
            <a:br>
              <a:rPr lang="en-US" sz="3200">
                <a:solidFill>
                  <a:srgbClr val="000000"/>
                </a:solidFill>
              </a:rPr>
            </a:br>
            <a:r>
              <a:rPr lang="en-US" sz="3200">
                <a:solidFill>
                  <a:srgbClr val="000000"/>
                </a:solidFill>
              </a:rPr>
              <a:t>Non-proprietary methods</a:t>
            </a:r>
          </a:p>
          <a:p>
            <a:pPr marL="336550" indent="-336550" defTabSz="457200">
              <a:spcBef>
                <a:spcPts val="800"/>
              </a:spcBef>
              <a:buClr>
                <a:srgbClr val="000000"/>
              </a:buClr>
              <a:buSzPct val="100000"/>
              <a:buFont typeface="Times New Roman" pitchFamily="18" charset="0"/>
              <a:buNone/>
            </a:pPr>
            <a:r>
              <a:rPr lang="en-US" sz="3200">
                <a:solidFill>
                  <a:srgbClr val="000000"/>
                </a:solidFill>
              </a:rPr>
              <a:t>          </a:t>
            </a:r>
            <a:r>
              <a:rPr lang="en-US" sz="3200" b="1" i="1">
                <a:solidFill>
                  <a:srgbClr val="FF0000"/>
                </a:solidFill>
              </a:rPr>
              <a:t>A Single Reliable Lab for the Industry</a:t>
            </a:r>
          </a:p>
        </p:txBody>
      </p:sp>
      <p:graphicFrame>
        <p:nvGraphicFramePr>
          <p:cNvPr id="3074" name="Diagram 4"/>
          <p:cNvGraphicFramePr>
            <a:graphicFrameLocks/>
          </p:cNvGraphicFramePr>
          <p:nvPr>
            <p:ph/>
          </p:nvPr>
        </p:nvGraphicFramePr>
        <p:xfrm>
          <a:off x="2286000" y="1066800"/>
          <a:ext cx="7766050" cy="5480050"/>
        </p:xfrm>
        <a:graphic>
          <a:graphicData uri="http://schemas.openxmlformats.org/drawingml/2006/compatibility">
            <com:legacyDrawing xmlns:com="http://schemas.openxmlformats.org/drawingml/2006/compatibility" spid="_x0000_s3074"/>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30" name="Rectangle 2"/>
          <p:cNvSpPr>
            <a:spLocks noChangeArrowheads="1"/>
          </p:cNvSpPr>
          <p:nvPr/>
        </p:nvSpPr>
        <p:spPr bwMode="auto">
          <a:xfrm>
            <a:off x="685800" y="609600"/>
            <a:ext cx="7467600" cy="1136650"/>
          </a:xfrm>
          <a:prstGeom prst="rect">
            <a:avLst/>
          </a:prstGeom>
          <a:noFill/>
          <a:ln w="9525">
            <a:noFill/>
            <a:miter lim="800000"/>
            <a:headEnd/>
            <a:tailEnd/>
          </a:ln>
          <a:effectLst/>
        </p:spPr>
        <p:txBody>
          <a:bodyPr lIns="90000" tIns="46800" rIns="90000" bIns="46800" anchor="ctr"/>
          <a:lstStyle/>
          <a:p>
            <a:pPr marL="838200" indent="-838200" algn="ctr" defTabSz="457200">
              <a:buClr>
                <a:srgbClr val="000000"/>
              </a:buClr>
              <a:buSzPct val="100000"/>
              <a:buFont typeface="Times New Roman" pitchFamily="18" charset="0"/>
              <a:buNone/>
              <a:defRPr/>
            </a:pPr>
            <a:r>
              <a:rPr lang="en-US" sz="3200">
                <a:solidFill>
                  <a:srgbClr val="000000"/>
                </a:solidFill>
              </a:rPr>
              <a:t>         Measurement Methods:</a:t>
            </a:r>
            <a:r>
              <a:rPr lang="en-US" sz="4000">
                <a:solidFill>
                  <a:srgbClr val="000000"/>
                </a:solidFill>
              </a:rPr>
              <a:t/>
            </a:r>
            <a:br>
              <a:rPr lang="en-US" sz="4000">
                <a:solidFill>
                  <a:srgbClr val="000000"/>
                </a:solidFill>
              </a:rPr>
            </a:br>
            <a:r>
              <a:rPr lang="en-US" sz="4000">
                <a:solidFill>
                  <a:srgbClr val="000000"/>
                </a:solidFill>
              </a:rPr>
              <a:t>Dirt Composition</a:t>
            </a:r>
            <a:endParaRPr lang="en-US" sz="3600" i="1">
              <a:solidFill>
                <a:srgbClr val="000066"/>
              </a:solidFill>
              <a:effectLst>
                <a:outerShdw blurRad="38100" dist="38100" dir="2700000" algn="tl">
                  <a:srgbClr val="C0C0C0"/>
                </a:outerShdw>
              </a:effectLst>
            </a:endParaRPr>
          </a:p>
        </p:txBody>
      </p:sp>
      <p:sp>
        <p:nvSpPr>
          <p:cNvPr id="14339" name="Rectangle 3"/>
          <p:cNvSpPr>
            <a:spLocks noChangeArrowheads="1"/>
          </p:cNvSpPr>
          <p:nvPr/>
        </p:nvSpPr>
        <p:spPr bwMode="auto">
          <a:xfrm>
            <a:off x="685800" y="1758950"/>
            <a:ext cx="4572000" cy="4108450"/>
          </a:xfrm>
          <a:prstGeom prst="rect">
            <a:avLst/>
          </a:prstGeom>
          <a:noFill/>
          <a:ln w="9525">
            <a:noFill/>
            <a:miter lim="800000"/>
            <a:headEnd/>
            <a:tailEnd/>
          </a:ln>
        </p:spPr>
        <p:txBody>
          <a:bodyPr lIns="90000" tIns="46800" rIns="90000" bIns="46800"/>
          <a:lstStyle/>
          <a:p>
            <a:pPr marL="342900" indent="-342900" defTabSz="457200">
              <a:spcBef>
                <a:spcPct val="20000"/>
              </a:spcBef>
              <a:buClr>
                <a:srgbClr val="000000"/>
              </a:buClr>
              <a:buSzPct val="100000"/>
              <a:buFont typeface="Times New Roman" pitchFamily="18" charset="0"/>
              <a:buChar char="•"/>
            </a:pPr>
            <a:r>
              <a:rPr lang="en-US" sz="3200">
                <a:solidFill>
                  <a:srgbClr val="000000"/>
                </a:solidFill>
              </a:rPr>
              <a:t>Many tests for dirt established </a:t>
            </a:r>
          </a:p>
          <a:p>
            <a:pPr marL="742950" lvl="1" indent="-285750" defTabSz="457200">
              <a:spcBef>
                <a:spcPct val="20000"/>
              </a:spcBef>
              <a:buClr>
                <a:srgbClr val="000000"/>
              </a:buClr>
              <a:buSzPct val="100000"/>
              <a:buFont typeface="Times New Roman" pitchFamily="18" charset="0"/>
              <a:buChar char="–"/>
            </a:pPr>
            <a:r>
              <a:rPr lang="en-US" sz="2800">
                <a:solidFill>
                  <a:srgbClr val="000000"/>
                </a:solidFill>
              </a:rPr>
              <a:t>Need comparative data</a:t>
            </a:r>
          </a:p>
          <a:p>
            <a:pPr marL="742950" lvl="1" indent="-285750" defTabSz="457200">
              <a:spcBef>
                <a:spcPct val="20000"/>
              </a:spcBef>
              <a:buClr>
                <a:srgbClr val="000000"/>
              </a:buClr>
              <a:buSzPct val="100000"/>
              <a:buFont typeface="Times New Roman" pitchFamily="18" charset="0"/>
              <a:buChar char="–"/>
            </a:pPr>
            <a:r>
              <a:rPr lang="en-US" sz="2800">
                <a:solidFill>
                  <a:srgbClr val="000000"/>
                </a:solidFill>
              </a:rPr>
              <a:t>Not repeatable between labs</a:t>
            </a:r>
          </a:p>
          <a:p>
            <a:pPr marL="342900" indent="-342900" defTabSz="457200">
              <a:spcBef>
                <a:spcPct val="20000"/>
              </a:spcBef>
              <a:buClr>
                <a:srgbClr val="000000"/>
              </a:buClr>
              <a:buSzPct val="100000"/>
              <a:buFont typeface="Times New Roman" pitchFamily="18" charset="0"/>
              <a:buChar char="•"/>
            </a:pPr>
            <a:r>
              <a:rPr lang="en-US" sz="3200">
                <a:solidFill>
                  <a:srgbClr val="000000"/>
                </a:solidFill>
              </a:rPr>
              <a:t>Clay mineralogy </a:t>
            </a:r>
            <a:br>
              <a:rPr lang="en-US" sz="3200">
                <a:solidFill>
                  <a:srgbClr val="000000"/>
                </a:solidFill>
              </a:rPr>
            </a:br>
            <a:r>
              <a:rPr lang="en-US" sz="3200">
                <a:solidFill>
                  <a:srgbClr val="000000"/>
                </a:solidFill>
              </a:rPr>
              <a:t>(X-Ray Diffraction)</a:t>
            </a:r>
          </a:p>
          <a:p>
            <a:pPr marL="342900" indent="-342900" defTabSz="457200">
              <a:spcBef>
                <a:spcPct val="20000"/>
              </a:spcBef>
              <a:buClr>
                <a:srgbClr val="000000"/>
              </a:buClr>
              <a:buSzPct val="100000"/>
              <a:buFont typeface="Times New Roman" pitchFamily="18" charset="0"/>
              <a:buChar char="•"/>
            </a:pPr>
            <a:r>
              <a:rPr lang="en-US" sz="3200">
                <a:solidFill>
                  <a:srgbClr val="000000"/>
                </a:solidFill>
              </a:rPr>
              <a:t>Fiber weight percentage</a:t>
            </a:r>
          </a:p>
          <a:p>
            <a:pPr marL="342900" indent="-342900" defTabSz="457200">
              <a:spcBef>
                <a:spcPct val="20000"/>
              </a:spcBef>
              <a:buClr>
                <a:srgbClr val="000000"/>
              </a:buClr>
              <a:buSzPct val="100000"/>
              <a:buFont typeface="Times New Roman" pitchFamily="18" charset="0"/>
              <a:buChar char="•"/>
            </a:pPr>
            <a:endParaRPr lang="en-US" sz="3200">
              <a:solidFill>
                <a:srgbClr val="000000"/>
              </a:solidFill>
            </a:endParaRPr>
          </a:p>
        </p:txBody>
      </p:sp>
      <p:pic>
        <p:nvPicPr>
          <p:cNvPr id="14340" name="Picture 4" descr="dirt-com-layout"/>
          <p:cNvPicPr>
            <a:picLocks noChangeAspect="1" noChangeArrowheads="1"/>
          </p:cNvPicPr>
          <p:nvPr/>
        </p:nvPicPr>
        <p:blipFill>
          <a:blip r:embed="rId3"/>
          <a:srcRect/>
          <a:stretch>
            <a:fillRect/>
          </a:stretch>
        </p:blipFill>
        <p:spPr bwMode="auto">
          <a:xfrm>
            <a:off x="5181600" y="1981200"/>
            <a:ext cx="2511425" cy="4406900"/>
          </a:xfrm>
          <a:prstGeom prst="rect">
            <a:avLst/>
          </a:prstGeom>
          <a:noFill/>
          <a:ln w="9525">
            <a:noFill/>
            <a:miter lim="800000"/>
            <a:headEnd/>
            <a:tailEnd/>
          </a:ln>
        </p:spPr>
      </p:pic>
      <p:pic>
        <p:nvPicPr>
          <p:cNvPr id="14341" name="Picture 5"/>
          <p:cNvPicPr>
            <a:picLocks noChangeAspect="1" noChangeArrowheads="1"/>
          </p:cNvPicPr>
          <p:nvPr/>
        </p:nvPicPr>
        <p:blipFill>
          <a:blip r:embed="rId4"/>
          <a:srcRect/>
          <a:stretch>
            <a:fillRect/>
          </a:stretch>
        </p:blipFill>
        <p:spPr bwMode="auto">
          <a:xfrm>
            <a:off x="7086600" y="3200400"/>
            <a:ext cx="1666875" cy="2138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1041400" y="836613"/>
          <a:ext cx="2844800" cy="5335587"/>
        </p:xfrm>
        <a:graphic>
          <a:graphicData uri="http://schemas.openxmlformats.org/presentationml/2006/ole">
            <p:oleObj spid="_x0000_s4098" name="Worksheet" r:id="rId4" imgW="3419551" imgH="6610502" progId="Excel.Sheet.8">
              <p:embed/>
            </p:oleObj>
          </a:graphicData>
        </a:graphic>
      </p:graphicFrame>
      <p:sp>
        <p:nvSpPr>
          <p:cNvPr id="4099" name="Rectangle 9"/>
          <p:cNvSpPr>
            <a:spLocks noChangeArrowheads="1"/>
          </p:cNvSpPr>
          <p:nvPr/>
        </p:nvSpPr>
        <p:spPr bwMode="auto">
          <a:xfrm>
            <a:off x="990600" y="762000"/>
            <a:ext cx="7772400" cy="3429000"/>
          </a:xfrm>
          <a:prstGeom prst="rect">
            <a:avLst/>
          </a:prstGeom>
          <a:solidFill>
            <a:schemeClr val="bg1"/>
          </a:solidFill>
          <a:ln w="9525">
            <a:noFill/>
            <a:miter lim="800000"/>
            <a:headEnd/>
            <a:tailEnd/>
          </a:ln>
        </p:spPr>
        <p:txBody>
          <a:bodyPr wrap="none" anchor="ctr"/>
          <a:lstStyle/>
          <a:p>
            <a:endParaRPr lang="en-US"/>
          </a:p>
        </p:txBody>
      </p:sp>
      <p:sp>
        <p:nvSpPr>
          <p:cNvPr id="4100" name="Rectangle 10"/>
          <p:cNvSpPr>
            <a:spLocks noChangeArrowheads="1"/>
          </p:cNvSpPr>
          <p:nvPr/>
        </p:nvSpPr>
        <p:spPr bwMode="auto">
          <a:xfrm>
            <a:off x="685800" y="1752600"/>
            <a:ext cx="8077200" cy="4108450"/>
          </a:xfrm>
          <a:prstGeom prst="rect">
            <a:avLst/>
          </a:prstGeom>
          <a:noFill/>
          <a:ln w="9525">
            <a:noFill/>
            <a:miter lim="800000"/>
            <a:headEnd/>
            <a:tailEnd/>
          </a:ln>
        </p:spPr>
        <p:txBody>
          <a:bodyPr lIns="90000" tIns="46800" rIns="90000" bIns="46800"/>
          <a:lstStyle/>
          <a:p>
            <a:pPr marL="336550" indent="-336550" defTabSz="457200">
              <a:spcBef>
                <a:spcPts val="800"/>
              </a:spcBef>
              <a:buClr>
                <a:srgbClr val="000000"/>
              </a:buClr>
              <a:buSzPct val="100000"/>
              <a:buFont typeface="Times New Roman" pitchFamily="18" charset="0"/>
              <a:buChar char="•"/>
            </a:pPr>
            <a:r>
              <a:rPr lang="en-US" sz="3200">
                <a:solidFill>
                  <a:srgbClr val="000000"/>
                </a:solidFill>
              </a:rPr>
              <a:t>Clay mineralogy</a:t>
            </a:r>
          </a:p>
          <a:p>
            <a:pPr marL="736600" lvl="1" indent="-279400" defTabSz="457200">
              <a:spcBef>
                <a:spcPts val="700"/>
              </a:spcBef>
              <a:buClr>
                <a:srgbClr val="000000"/>
              </a:buClr>
              <a:buSzPct val="100000"/>
              <a:buFont typeface="Times New Roman" pitchFamily="18" charset="0"/>
              <a:buChar char="–"/>
            </a:pPr>
            <a:r>
              <a:rPr lang="en-US" sz="2800">
                <a:solidFill>
                  <a:srgbClr val="000000"/>
                </a:solidFill>
              </a:rPr>
              <a:t>“East Coast”  vs. </a:t>
            </a:r>
            <a:br>
              <a:rPr lang="en-US" sz="2800">
                <a:solidFill>
                  <a:srgbClr val="000000"/>
                </a:solidFill>
              </a:rPr>
            </a:br>
            <a:r>
              <a:rPr lang="en-US" sz="2800">
                <a:solidFill>
                  <a:srgbClr val="000000"/>
                </a:solidFill>
              </a:rPr>
              <a:t>“California”</a:t>
            </a:r>
          </a:p>
          <a:p>
            <a:pPr marL="736600" lvl="1" indent="-279400" defTabSz="457200">
              <a:spcBef>
                <a:spcPts val="700"/>
              </a:spcBef>
              <a:buClr>
                <a:srgbClr val="000000"/>
              </a:buClr>
              <a:buSzPct val="100000"/>
              <a:buFont typeface="Times New Roman" pitchFamily="18" charset="0"/>
              <a:buChar char="–"/>
            </a:pPr>
            <a:r>
              <a:rPr lang="en-US" sz="2800">
                <a:solidFill>
                  <a:srgbClr val="000000"/>
                </a:solidFill>
              </a:rPr>
              <a:t>“No” clay in most </a:t>
            </a:r>
            <a:br>
              <a:rPr lang="en-US" sz="2800">
                <a:solidFill>
                  <a:srgbClr val="000000"/>
                </a:solidFill>
              </a:rPr>
            </a:br>
            <a:r>
              <a:rPr lang="en-US" sz="2800">
                <a:solidFill>
                  <a:srgbClr val="000000"/>
                </a:solidFill>
              </a:rPr>
              <a:t>east coast tracks</a:t>
            </a:r>
          </a:p>
        </p:txBody>
      </p:sp>
      <p:sp>
        <p:nvSpPr>
          <p:cNvPr id="4101" name="Rectangle 11"/>
          <p:cNvSpPr>
            <a:spLocks noChangeArrowheads="1"/>
          </p:cNvSpPr>
          <p:nvPr/>
        </p:nvSpPr>
        <p:spPr bwMode="auto">
          <a:xfrm>
            <a:off x="990600" y="609600"/>
            <a:ext cx="7467600" cy="1136650"/>
          </a:xfrm>
          <a:prstGeom prst="rect">
            <a:avLst/>
          </a:prstGeom>
          <a:noFill/>
          <a:ln w="9525">
            <a:noFill/>
            <a:miter lim="800000"/>
            <a:headEnd/>
            <a:tailEnd/>
          </a:ln>
        </p:spPr>
        <p:txBody>
          <a:bodyPr lIns="90000" tIns="46800" rIns="90000" bIns="46800" anchor="ctr"/>
          <a:lstStyle/>
          <a:p>
            <a:pPr defTabSz="457200">
              <a:buClr>
                <a:srgbClr val="000000"/>
              </a:buClr>
              <a:buSzPct val="100000"/>
              <a:buFont typeface="Times New Roman" pitchFamily="18" charset="0"/>
              <a:buNone/>
            </a:pPr>
            <a:r>
              <a:rPr lang="en-US" sz="4000">
                <a:solidFill>
                  <a:srgbClr val="000000"/>
                </a:solidFill>
              </a:rPr>
              <a:t>Implementation:</a:t>
            </a:r>
            <a:br>
              <a:rPr lang="en-US" sz="4000">
                <a:solidFill>
                  <a:srgbClr val="000000"/>
                </a:solidFill>
              </a:rPr>
            </a:br>
            <a:r>
              <a:rPr lang="en-US" sz="4000">
                <a:solidFill>
                  <a:srgbClr val="000000"/>
                </a:solidFill>
              </a:rPr>
              <a:t>X-Ray Diff. (XRD)</a:t>
            </a:r>
          </a:p>
        </p:txBody>
      </p:sp>
      <p:sp>
        <p:nvSpPr>
          <p:cNvPr id="4102" name="Oval 12"/>
          <p:cNvSpPr>
            <a:spLocks noChangeArrowheads="1"/>
          </p:cNvSpPr>
          <p:nvPr/>
        </p:nvSpPr>
        <p:spPr bwMode="auto">
          <a:xfrm>
            <a:off x="1219200" y="5257800"/>
            <a:ext cx="2895600" cy="1143000"/>
          </a:xfrm>
          <a:prstGeom prst="ellipse">
            <a:avLst/>
          </a:prstGeom>
          <a:noFill/>
          <a:ln w="50800">
            <a:solidFill>
              <a:srgbClr val="FFFF00"/>
            </a:solidFill>
            <a:round/>
            <a:headEnd/>
            <a:tailEnd/>
          </a:ln>
        </p:spPr>
        <p:txBody>
          <a:bodyPr wrap="none" anchor="ctr"/>
          <a:lstStyle/>
          <a:p>
            <a:endParaRPr lang="en-US"/>
          </a:p>
        </p:txBody>
      </p:sp>
      <p:grpSp>
        <p:nvGrpSpPr>
          <p:cNvPr id="4103" name="Group 29"/>
          <p:cNvGrpSpPr>
            <a:grpSpLocks/>
          </p:cNvGrpSpPr>
          <p:nvPr/>
        </p:nvGrpSpPr>
        <p:grpSpPr bwMode="auto">
          <a:xfrm>
            <a:off x="5105400" y="762000"/>
            <a:ext cx="3733800" cy="5562600"/>
            <a:chOff x="3216" y="480"/>
            <a:chExt cx="2352" cy="3504"/>
          </a:xfrm>
        </p:grpSpPr>
        <p:grpSp>
          <p:nvGrpSpPr>
            <p:cNvPr id="4104" name="Group 17"/>
            <p:cNvGrpSpPr>
              <a:grpSpLocks/>
            </p:cNvGrpSpPr>
            <p:nvPr/>
          </p:nvGrpSpPr>
          <p:grpSpPr bwMode="auto">
            <a:xfrm>
              <a:off x="3216" y="480"/>
              <a:ext cx="2352" cy="3504"/>
              <a:chOff x="3504" y="912"/>
              <a:chExt cx="1920" cy="2921"/>
            </a:xfrm>
          </p:grpSpPr>
          <p:pic>
            <p:nvPicPr>
              <p:cNvPr id="4112" name="Picture 18" descr="02WR"/>
              <p:cNvPicPr>
                <a:picLocks noChangeAspect="1" noChangeArrowheads="1"/>
              </p:cNvPicPr>
              <p:nvPr/>
            </p:nvPicPr>
            <p:blipFill>
              <a:blip r:embed="rId5"/>
              <a:srcRect/>
              <a:stretch>
                <a:fillRect/>
              </a:stretch>
            </p:blipFill>
            <p:spPr bwMode="auto">
              <a:xfrm>
                <a:off x="3508" y="2352"/>
                <a:ext cx="1916" cy="1481"/>
              </a:xfrm>
              <a:prstGeom prst="rect">
                <a:avLst/>
              </a:prstGeom>
              <a:noFill/>
              <a:ln w="9525">
                <a:noFill/>
                <a:miter lim="800000"/>
                <a:headEnd/>
                <a:tailEnd/>
              </a:ln>
            </p:spPr>
          </p:pic>
          <p:pic>
            <p:nvPicPr>
              <p:cNvPr id="4113" name="Picture 19" descr="01WR"/>
              <p:cNvPicPr>
                <a:picLocks noChangeAspect="1" noChangeArrowheads="1"/>
              </p:cNvPicPr>
              <p:nvPr/>
            </p:nvPicPr>
            <p:blipFill>
              <a:blip r:embed="rId6"/>
              <a:srcRect/>
              <a:stretch>
                <a:fillRect/>
              </a:stretch>
            </p:blipFill>
            <p:spPr bwMode="auto">
              <a:xfrm>
                <a:off x="3504" y="912"/>
                <a:ext cx="1920" cy="1483"/>
              </a:xfrm>
              <a:prstGeom prst="rect">
                <a:avLst/>
              </a:prstGeom>
              <a:noFill/>
              <a:ln w="9525">
                <a:noFill/>
                <a:miter lim="800000"/>
                <a:headEnd/>
                <a:tailEnd/>
              </a:ln>
            </p:spPr>
          </p:pic>
        </p:grpSp>
        <p:sp>
          <p:nvSpPr>
            <p:cNvPr id="4105" name="Rectangle 20"/>
            <p:cNvSpPr>
              <a:spLocks noChangeArrowheads="1"/>
            </p:cNvSpPr>
            <p:nvPr/>
          </p:nvSpPr>
          <p:spPr bwMode="auto">
            <a:xfrm>
              <a:off x="3347" y="480"/>
              <a:ext cx="914" cy="188"/>
            </a:xfrm>
            <a:prstGeom prst="rect">
              <a:avLst/>
            </a:prstGeom>
            <a:solidFill>
              <a:schemeClr val="bg1"/>
            </a:solidFill>
            <a:ln w="9525">
              <a:noFill/>
              <a:miter lim="800000"/>
              <a:headEnd/>
              <a:tailEnd/>
            </a:ln>
          </p:spPr>
          <p:txBody>
            <a:bodyPr wrap="none" anchor="ctr"/>
            <a:lstStyle/>
            <a:p>
              <a:endParaRPr lang="en-US"/>
            </a:p>
          </p:txBody>
        </p:sp>
        <p:sp>
          <p:nvSpPr>
            <p:cNvPr id="4106" name="Rectangle 21"/>
            <p:cNvSpPr>
              <a:spLocks noChangeArrowheads="1"/>
            </p:cNvSpPr>
            <p:nvPr/>
          </p:nvSpPr>
          <p:spPr bwMode="auto">
            <a:xfrm>
              <a:off x="3412" y="2299"/>
              <a:ext cx="915" cy="126"/>
            </a:xfrm>
            <a:prstGeom prst="rect">
              <a:avLst/>
            </a:prstGeom>
            <a:solidFill>
              <a:schemeClr val="bg1"/>
            </a:solidFill>
            <a:ln w="9525">
              <a:noFill/>
              <a:miter lim="800000"/>
              <a:headEnd/>
              <a:tailEnd/>
            </a:ln>
          </p:spPr>
          <p:txBody>
            <a:bodyPr wrap="none" anchor="ctr"/>
            <a:lstStyle/>
            <a:p>
              <a:endParaRPr lang="en-US"/>
            </a:p>
          </p:txBody>
        </p:sp>
        <p:sp>
          <p:nvSpPr>
            <p:cNvPr id="4107" name="Oval 23"/>
            <p:cNvSpPr>
              <a:spLocks noChangeArrowheads="1"/>
            </p:cNvSpPr>
            <p:nvPr/>
          </p:nvSpPr>
          <p:spPr bwMode="auto">
            <a:xfrm>
              <a:off x="4416" y="1296"/>
              <a:ext cx="624" cy="432"/>
            </a:xfrm>
            <a:prstGeom prst="ellipse">
              <a:avLst/>
            </a:prstGeom>
            <a:noFill/>
            <a:ln w="25400">
              <a:solidFill>
                <a:srgbClr val="0000FF"/>
              </a:solidFill>
              <a:round/>
              <a:headEnd/>
              <a:tailEnd/>
            </a:ln>
          </p:spPr>
          <p:txBody>
            <a:bodyPr wrap="none" anchor="ctr"/>
            <a:lstStyle/>
            <a:p>
              <a:endParaRPr lang="en-US"/>
            </a:p>
          </p:txBody>
        </p:sp>
        <p:sp>
          <p:nvSpPr>
            <p:cNvPr id="4108" name="Oval 24"/>
            <p:cNvSpPr>
              <a:spLocks noChangeArrowheads="1"/>
            </p:cNvSpPr>
            <p:nvPr/>
          </p:nvSpPr>
          <p:spPr bwMode="auto">
            <a:xfrm>
              <a:off x="4320" y="3024"/>
              <a:ext cx="624" cy="432"/>
            </a:xfrm>
            <a:prstGeom prst="ellipse">
              <a:avLst/>
            </a:prstGeom>
            <a:noFill/>
            <a:ln w="25400">
              <a:solidFill>
                <a:srgbClr val="0000FF"/>
              </a:solidFill>
              <a:round/>
              <a:headEnd/>
              <a:tailEnd/>
            </a:ln>
          </p:spPr>
          <p:txBody>
            <a:bodyPr wrap="none" anchor="ctr"/>
            <a:lstStyle/>
            <a:p>
              <a:endParaRPr lang="en-US"/>
            </a:p>
          </p:txBody>
        </p:sp>
        <p:sp>
          <p:nvSpPr>
            <p:cNvPr id="4109" name="Text Box 26"/>
            <p:cNvSpPr txBox="1">
              <a:spLocks noChangeArrowheads="1"/>
            </p:cNvSpPr>
            <p:nvPr/>
          </p:nvSpPr>
          <p:spPr bwMode="auto">
            <a:xfrm>
              <a:off x="3312" y="2112"/>
              <a:ext cx="864" cy="326"/>
            </a:xfrm>
            <a:prstGeom prst="rect">
              <a:avLst/>
            </a:prstGeom>
            <a:solidFill>
              <a:schemeClr val="bg1"/>
            </a:solidFill>
            <a:ln w="9525">
              <a:noFill/>
              <a:miter lim="800000"/>
              <a:headEnd/>
              <a:tailEnd/>
            </a:ln>
          </p:spPr>
          <p:txBody>
            <a:bodyPr>
              <a:spAutoFit/>
            </a:bodyPr>
            <a:lstStyle/>
            <a:p>
              <a:pPr algn="ctr"/>
              <a:r>
                <a:rPr lang="en-US" sz="1400"/>
                <a:t>Small or </a:t>
              </a:r>
              <a:br>
                <a:rPr lang="en-US" sz="1400"/>
              </a:br>
              <a:r>
                <a:rPr lang="en-US" sz="1400"/>
                <a:t>missing peaks</a:t>
              </a:r>
            </a:p>
          </p:txBody>
        </p:sp>
        <p:sp>
          <p:nvSpPr>
            <p:cNvPr id="4110" name="Line 27"/>
            <p:cNvSpPr>
              <a:spLocks noChangeShapeType="1"/>
            </p:cNvSpPr>
            <p:nvPr/>
          </p:nvSpPr>
          <p:spPr bwMode="auto">
            <a:xfrm flipV="1">
              <a:off x="4176" y="1680"/>
              <a:ext cx="336" cy="480"/>
            </a:xfrm>
            <a:prstGeom prst="line">
              <a:avLst/>
            </a:prstGeom>
            <a:noFill/>
            <a:ln w="9525">
              <a:solidFill>
                <a:schemeClr val="tx1"/>
              </a:solidFill>
              <a:round/>
              <a:headEnd/>
              <a:tailEnd type="triangle" w="med" len="med"/>
            </a:ln>
          </p:spPr>
          <p:txBody>
            <a:bodyPr/>
            <a:lstStyle/>
            <a:p>
              <a:endParaRPr lang="en-US"/>
            </a:p>
          </p:txBody>
        </p:sp>
        <p:sp>
          <p:nvSpPr>
            <p:cNvPr id="4111" name="Line 28"/>
            <p:cNvSpPr>
              <a:spLocks noChangeShapeType="1"/>
            </p:cNvSpPr>
            <p:nvPr/>
          </p:nvSpPr>
          <p:spPr bwMode="auto">
            <a:xfrm>
              <a:off x="4128" y="2352"/>
              <a:ext cx="336" cy="672"/>
            </a:xfrm>
            <a:prstGeom prst="line">
              <a:avLst/>
            </a:prstGeom>
            <a:noFill/>
            <a:ln w="9525">
              <a:solidFill>
                <a:schemeClr val="tx1"/>
              </a:solidFill>
              <a:round/>
              <a:headEnd/>
              <a:tailEnd type="triangle" w="med" len="med"/>
            </a:ln>
          </p:spPr>
          <p:txBody>
            <a:bodyPr/>
            <a:lstStyle/>
            <a:p>
              <a:endParaRPr lang="en-US"/>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6" name="Rectangle 2"/>
          <p:cNvSpPr>
            <a:spLocks noGrp="1" noChangeArrowheads="1"/>
          </p:cNvSpPr>
          <p:nvPr>
            <p:ph type="title"/>
          </p:nvPr>
        </p:nvSpPr>
        <p:spPr>
          <a:xfrm>
            <a:off x="685800" y="609600"/>
            <a:ext cx="7467600" cy="1136650"/>
          </a:xfrm>
        </p:spPr>
        <p:txBody>
          <a:bodyPr/>
          <a:lstStyle/>
          <a:p>
            <a:pPr marL="838200" indent="-838200">
              <a:defRPr/>
            </a:pPr>
            <a:r>
              <a:rPr lang="en-US" sz="3200" smtClean="0"/>
              <a:t>         Measurement Methods:</a:t>
            </a:r>
            <a:r>
              <a:rPr lang="en-US" sz="4000" smtClean="0"/>
              <a:t/>
            </a:r>
            <a:br>
              <a:rPr lang="en-US" sz="4000" smtClean="0"/>
            </a:br>
            <a:r>
              <a:rPr lang="en-US" sz="4000" smtClean="0"/>
              <a:t>Synthetic Composition</a:t>
            </a:r>
            <a:endParaRPr lang="en-US" sz="3600" i="1" smtClean="0">
              <a:solidFill>
                <a:srgbClr val="000066"/>
              </a:solidFill>
              <a:effectLst>
                <a:outerShdw blurRad="38100" dist="38100" dir="2700000" algn="tl">
                  <a:srgbClr val="C0C0C0"/>
                </a:outerShdw>
              </a:effectLst>
            </a:endParaRPr>
          </a:p>
        </p:txBody>
      </p:sp>
      <p:sp>
        <p:nvSpPr>
          <p:cNvPr id="15363" name="Rectangle 3"/>
          <p:cNvSpPr>
            <a:spLocks noGrp="1" noChangeArrowheads="1"/>
          </p:cNvSpPr>
          <p:nvPr>
            <p:ph type="body" sz="half" idx="1"/>
          </p:nvPr>
        </p:nvSpPr>
        <p:spPr/>
        <p:txBody>
          <a:bodyPr/>
          <a:lstStyle/>
          <a:p>
            <a:pPr marL="342900" indent="-342900">
              <a:spcBef>
                <a:spcPct val="20000"/>
              </a:spcBef>
            </a:pPr>
            <a:r>
              <a:rPr lang="en-US" smtClean="0"/>
              <a:t>Wax composition </a:t>
            </a:r>
          </a:p>
          <a:p>
            <a:pPr marL="342900" indent="-342900">
              <a:spcBef>
                <a:spcPct val="20000"/>
              </a:spcBef>
            </a:pPr>
            <a:r>
              <a:rPr lang="en-US" smtClean="0"/>
              <a:t>Temperature sensitivity </a:t>
            </a:r>
            <a:br>
              <a:rPr lang="en-US" smtClean="0"/>
            </a:br>
            <a:r>
              <a:rPr lang="en-US" smtClean="0"/>
              <a:t/>
            </a:r>
            <a:br>
              <a:rPr lang="en-US" smtClean="0"/>
            </a:br>
            <a:endParaRPr lang="en-US" smtClean="0"/>
          </a:p>
          <a:p>
            <a:pPr marL="342900" indent="-342900">
              <a:spcBef>
                <a:spcPct val="20000"/>
              </a:spcBef>
              <a:buFont typeface="Times New Roman" pitchFamily="18" charset="0"/>
              <a:buNone/>
            </a:pPr>
            <a:endParaRPr lang="en-US" smtClean="0"/>
          </a:p>
        </p:txBody>
      </p:sp>
      <p:pic>
        <p:nvPicPr>
          <p:cNvPr id="15364" name="Picture 5"/>
          <p:cNvPicPr>
            <a:picLocks noChangeAspect="1" noChangeArrowheads="1"/>
          </p:cNvPicPr>
          <p:nvPr/>
        </p:nvPicPr>
        <p:blipFill>
          <a:blip r:embed="rId3"/>
          <a:srcRect/>
          <a:stretch>
            <a:fillRect/>
          </a:stretch>
        </p:blipFill>
        <p:spPr bwMode="auto">
          <a:xfrm>
            <a:off x="838200" y="3886200"/>
            <a:ext cx="1449388" cy="1600200"/>
          </a:xfrm>
          <a:prstGeom prst="rect">
            <a:avLst/>
          </a:prstGeom>
          <a:noFill/>
          <a:ln w="9525">
            <a:noFill/>
            <a:miter lim="800000"/>
            <a:headEnd/>
            <a:tailEnd/>
          </a:ln>
        </p:spPr>
      </p:pic>
      <p:pic>
        <p:nvPicPr>
          <p:cNvPr id="15365" name="Picture 6" descr="syn-com-layout"/>
          <p:cNvPicPr>
            <a:picLocks noChangeAspect="1" noChangeArrowheads="1"/>
          </p:cNvPicPr>
          <p:nvPr/>
        </p:nvPicPr>
        <p:blipFill>
          <a:blip r:embed="rId4"/>
          <a:srcRect/>
          <a:stretch>
            <a:fillRect/>
          </a:stretch>
        </p:blipFill>
        <p:spPr bwMode="auto">
          <a:xfrm>
            <a:off x="4572000" y="1981200"/>
            <a:ext cx="3867150" cy="4483100"/>
          </a:xfrm>
          <a:prstGeom prst="rect">
            <a:avLst/>
          </a:prstGeom>
          <a:noFill/>
          <a:ln w="9525">
            <a:noFill/>
            <a:miter lim="800000"/>
            <a:headEnd/>
            <a:tailEnd/>
          </a:ln>
        </p:spPr>
      </p:pic>
      <p:sp>
        <p:nvSpPr>
          <p:cNvPr id="15366" name="Text Box 7"/>
          <p:cNvSpPr txBox="1">
            <a:spLocks noChangeArrowheads="1"/>
          </p:cNvSpPr>
          <p:nvPr/>
        </p:nvSpPr>
        <p:spPr bwMode="auto">
          <a:xfrm>
            <a:off x="8077200" y="2971800"/>
            <a:ext cx="946150" cy="641350"/>
          </a:xfrm>
          <a:prstGeom prst="rect">
            <a:avLst/>
          </a:prstGeom>
          <a:noFill/>
          <a:ln w="9525">
            <a:noFill/>
            <a:miter lim="800000"/>
            <a:headEnd/>
            <a:tailEnd/>
          </a:ln>
        </p:spPr>
        <p:txBody>
          <a:bodyPr wrap="none">
            <a:spAutoFit/>
          </a:bodyPr>
          <a:lstStyle/>
          <a:p>
            <a:pPr algn="ctr"/>
            <a:r>
              <a:rPr lang="en-US" sz="1800">
                <a:solidFill>
                  <a:srgbClr val="000066"/>
                </a:solidFill>
              </a:rPr>
              <a:t>New</a:t>
            </a:r>
          </a:p>
          <a:p>
            <a:pPr algn="ctr"/>
            <a:r>
              <a:rPr lang="en-US" sz="1800">
                <a:solidFill>
                  <a:srgbClr val="000066"/>
                </a:solidFill>
              </a:rPr>
              <a:t>Funding</a:t>
            </a:r>
          </a:p>
        </p:txBody>
      </p:sp>
      <p:sp>
        <p:nvSpPr>
          <p:cNvPr id="15367" name="Line 8"/>
          <p:cNvSpPr>
            <a:spLocks noChangeShapeType="1"/>
          </p:cNvSpPr>
          <p:nvPr/>
        </p:nvSpPr>
        <p:spPr bwMode="auto">
          <a:xfrm flipH="1">
            <a:off x="8305800" y="3581400"/>
            <a:ext cx="152400" cy="609600"/>
          </a:xfrm>
          <a:prstGeom prst="line">
            <a:avLst/>
          </a:prstGeom>
          <a:noFill/>
          <a:ln w="9525">
            <a:solidFill>
              <a:schemeClr val="tx1"/>
            </a:solidFill>
            <a:round/>
            <a:headEnd/>
            <a:tailEnd type="triangle" w="med" len="med"/>
          </a:ln>
        </p:spPr>
        <p:txBody>
          <a:bodyPr/>
          <a:lstStyle/>
          <a:p>
            <a:endParaRPr lang="en-US"/>
          </a:p>
        </p:txBody>
      </p:sp>
      <p:pic>
        <p:nvPicPr>
          <p:cNvPr id="15368" name="Picture 9"/>
          <p:cNvPicPr>
            <a:picLocks noChangeAspect="1" noChangeArrowheads="1"/>
          </p:cNvPicPr>
          <p:nvPr/>
        </p:nvPicPr>
        <p:blipFill>
          <a:blip r:embed="rId5"/>
          <a:srcRect/>
          <a:stretch>
            <a:fillRect/>
          </a:stretch>
        </p:blipFill>
        <p:spPr bwMode="auto">
          <a:xfrm>
            <a:off x="2743200" y="4495800"/>
            <a:ext cx="1471613" cy="174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685800" y="609600"/>
            <a:ext cx="7766050" cy="1136650"/>
          </a:xfrm>
          <a:prstGeom prst="rect">
            <a:avLst/>
          </a:prstGeom>
          <a:noFill/>
          <a:ln w="9525">
            <a:noFill/>
            <a:miter lim="800000"/>
            <a:headEnd/>
            <a:tailEnd/>
          </a:ln>
        </p:spPr>
        <p:txBody>
          <a:bodyPr lIns="90000" tIns="46800" rIns="90000" bIns="46800" anchor="ctr"/>
          <a:lstStyle/>
          <a:p>
            <a:pPr algn="ctr" defTabSz="457200">
              <a:buClr>
                <a:srgbClr val="000000"/>
              </a:buClr>
              <a:buSzPct val="100000"/>
              <a:buFont typeface="Times New Roman" pitchFamily="18" charset="0"/>
              <a:buNone/>
            </a:pPr>
            <a:r>
              <a:rPr lang="en-US" sz="4400">
                <a:solidFill>
                  <a:srgbClr val="000000"/>
                </a:solidFill>
              </a:rPr>
              <a:t>Implementation:</a:t>
            </a:r>
            <a:br>
              <a:rPr lang="en-US" sz="4400">
                <a:solidFill>
                  <a:srgbClr val="000000"/>
                </a:solidFill>
              </a:rPr>
            </a:br>
            <a:r>
              <a:rPr lang="en-US" sz="4400">
                <a:solidFill>
                  <a:srgbClr val="000000"/>
                </a:solidFill>
              </a:rPr>
              <a:t>Quality Control of Materials</a:t>
            </a:r>
          </a:p>
        </p:txBody>
      </p:sp>
      <p:sp>
        <p:nvSpPr>
          <p:cNvPr id="16387" name="Rectangle 3"/>
          <p:cNvSpPr>
            <a:spLocks noChangeArrowheads="1"/>
          </p:cNvSpPr>
          <p:nvPr/>
        </p:nvSpPr>
        <p:spPr bwMode="auto">
          <a:xfrm>
            <a:off x="609600" y="1835150"/>
            <a:ext cx="6019800" cy="4108450"/>
          </a:xfrm>
          <a:prstGeom prst="rect">
            <a:avLst/>
          </a:prstGeom>
          <a:noFill/>
          <a:ln w="9525">
            <a:noFill/>
            <a:miter lim="800000"/>
            <a:headEnd/>
            <a:tailEnd/>
          </a:ln>
        </p:spPr>
        <p:txBody>
          <a:bodyPr lIns="90000" tIns="46800" rIns="90000" bIns="46800"/>
          <a:lstStyle/>
          <a:p>
            <a:pPr marL="336550" indent="-336550" defTabSz="457200">
              <a:spcBef>
                <a:spcPts val="800"/>
              </a:spcBef>
              <a:buClr>
                <a:srgbClr val="000000"/>
              </a:buClr>
              <a:buSzPct val="100000"/>
              <a:buFont typeface="Times New Roman" pitchFamily="18" charset="0"/>
              <a:buChar char="•"/>
            </a:pPr>
            <a:r>
              <a:rPr lang="en-US" sz="3200">
                <a:solidFill>
                  <a:srgbClr val="000000"/>
                </a:solidFill>
              </a:rPr>
              <a:t>Sand Matters…even in synthetic surfaces</a:t>
            </a:r>
          </a:p>
          <a:p>
            <a:pPr marL="736600" lvl="1" indent="-279400" defTabSz="457200">
              <a:spcBef>
                <a:spcPts val="700"/>
              </a:spcBef>
              <a:buClr>
                <a:srgbClr val="000000"/>
              </a:buClr>
              <a:buSzPct val="100000"/>
              <a:buFont typeface="Times New Roman" pitchFamily="18" charset="0"/>
              <a:buChar char="–"/>
            </a:pPr>
            <a:r>
              <a:rPr lang="en-US" sz="2800">
                <a:solidFill>
                  <a:srgbClr val="000000"/>
                </a:solidFill>
              </a:rPr>
              <a:t>Microscopy</a:t>
            </a:r>
          </a:p>
          <a:p>
            <a:pPr marL="736600" lvl="1" indent="-279400" defTabSz="457200">
              <a:spcBef>
                <a:spcPts val="700"/>
              </a:spcBef>
              <a:buClr>
                <a:srgbClr val="000000"/>
              </a:buClr>
              <a:buSzPct val="100000"/>
              <a:buFont typeface="Times New Roman" pitchFamily="18" charset="0"/>
              <a:buChar char="–"/>
            </a:pPr>
            <a:r>
              <a:rPr lang="en-US" sz="2800">
                <a:solidFill>
                  <a:srgbClr val="000000"/>
                </a:solidFill>
              </a:rPr>
              <a:t>XRD Mineralogy</a:t>
            </a:r>
          </a:p>
        </p:txBody>
      </p:sp>
      <p:pic>
        <p:nvPicPr>
          <p:cNvPr id="16388" name="Picture 10" descr="CA Sand"/>
          <p:cNvPicPr>
            <a:picLocks noChangeAspect="1" noChangeArrowheads="1"/>
          </p:cNvPicPr>
          <p:nvPr/>
        </p:nvPicPr>
        <p:blipFill>
          <a:blip r:embed="rId3" cstate="print"/>
          <a:srcRect/>
          <a:stretch>
            <a:fillRect/>
          </a:stretch>
        </p:blipFill>
        <p:spPr bwMode="auto">
          <a:xfrm>
            <a:off x="5715000" y="3124200"/>
            <a:ext cx="2293938" cy="3124200"/>
          </a:xfrm>
          <a:prstGeom prst="rect">
            <a:avLst/>
          </a:prstGeom>
          <a:noFill/>
          <a:ln w="9525">
            <a:noFill/>
            <a:miter lim="800000"/>
            <a:headEnd/>
            <a:tailEnd/>
          </a:ln>
        </p:spPr>
      </p:pic>
      <p:pic>
        <p:nvPicPr>
          <p:cNvPr id="16389" name="Picture 11" descr="ottawa"/>
          <p:cNvPicPr>
            <a:picLocks noChangeAspect="1" noChangeArrowheads="1"/>
          </p:cNvPicPr>
          <p:nvPr/>
        </p:nvPicPr>
        <p:blipFill>
          <a:blip r:embed="rId4"/>
          <a:srcRect/>
          <a:stretch>
            <a:fillRect/>
          </a:stretch>
        </p:blipFill>
        <p:spPr bwMode="auto">
          <a:xfrm>
            <a:off x="2286000" y="4289425"/>
            <a:ext cx="2286000" cy="1882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4"/>
          <p:cNvPicPr>
            <a:picLocks noChangeAspect="1" noChangeArrowheads="1"/>
          </p:cNvPicPr>
          <p:nvPr/>
        </p:nvPicPr>
        <p:blipFill>
          <a:blip r:embed="rId3"/>
          <a:srcRect/>
          <a:stretch>
            <a:fillRect/>
          </a:stretch>
        </p:blipFill>
        <p:spPr bwMode="auto">
          <a:xfrm>
            <a:off x="2833688" y="1768475"/>
            <a:ext cx="6081712" cy="4175125"/>
          </a:xfrm>
          <a:prstGeom prst="rect">
            <a:avLst/>
          </a:prstGeom>
          <a:noFill/>
          <a:ln w="9525">
            <a:noFill/>
            <a:miter lim="800000"/>
            <a:headEnd/>
            <a:tailEnd/>
          </a:ln>
        </p:spPr>
      </p:pic>
      <p:sp>
        <p:nvSpPr>
          <p:cNvPr id="17411" name="Rectangle 2"/>
          <p:cNvSpPr>
            <a:spLocks noGrp="1" noChangeArrowheads="1"/>
          </p:cNvSpPr>
          <p:nvPr>
            <p:ph type="title"/>
          </p:nvPr>
        </p:nvSpPr>
        <p:spPr/>
        <p:txBody>
          <a:bodyPr/>
          <a:lstStyle/>
          <a:p>
            <a:r>
              <a:rPr lang="en-US" smtClean="0"/>
              <a:t>Implementation: Wax DSC</a:t>
            </a:r>
          </a:p>
        </p:txBody>
      </p:sp>
      <p:sp>
        <p:nvSpPr>
          <p:cNvPr id="17412" name="Text Box 8"/>
          <p:cNvSpPr txBox="1">
            <a:spLocks noChangeArrowheads="1"/>
          </p:cNvSpPr>
          <p:nvPr/>
        </p:nvSpPr>
        <p:spPr bwMode="auto">
          <a:xfrm>
            <a:off x="228600" y="3581400"/>
            <a:ext cx="2398713" cy="822325"/>
          </a:xfrm>
          <a:prstGeom prst="rect">
            <a:avLst/>
          </a:prstGeom>
          <a:noFill/>
          <a:ln w="9525">
            <a:noFill/>
            <a:miter lim="800000"/>
            <a:headEnd/>
            <a:tailEnd/>
          </a:ln>
        </p:spPr>
        <p:txBody>
          <a:bodyPr wrap="none">
            <a:spAutoFit/>
          </a:bodyPr>
          <a:lstStyle/>
          <a:p>
            <a:pPr algn="ctr"/>
            <a:r>
              <a:rPr lang="en-US"/>
              <a:t>High temperature </a:t>
            </a:r>
            <a:br>
              <a:rPr lang="en-US"/>
            </a:br>
            <a:r>
              <a:rPr lang="en-US"/>
              <a:t>wax used initially</a:t>
            </a:r>
          </a:p>
        </p:txBody>
      </p:sp>
      <p:sp>
        <p:nvSpPr>
          <p:cNvPr id="17413" name="Text Box 9"/>
          <p:cNvSpPr txBox="1">
            <a:spLocks noChangeArrowheads="1"/>
          </p:cNvSpPr>
          <p:nvPr/>
        </p:nvSpPr>
        <p:spPr bwMode="auto">
          <a:xfrm>
            <a:off x="533400" y="1905000"/>
            <a:ext cx="1657350" cy="457200"/>
          </a:xfrm>
          <a:prstGeom prst="rect">
            <a:avLst/>
          </a:prstGeom>
          <a:noFill/>
          <a:ln w="9525">
            <a:noFill/>
            <a:miter lim="800000"/>
            <a:headEnd/>
            <a:tailEnd/>
          </a:ln>
        </p:spPr>
        <p:txBody>
          <a:bodyPr wrap="none">
            <a:spAutoFit/>
          </a:bodyPr>
          <a:lstStyle/>
          <a:p>
            <a:r>
              <a:rPr lang="en-US"/>
              <a:t> Added wax</a:t>
            </a:r>
          </a:p>
        </p:txBody>
      </p:sp>
      <p:sp>
        <p:nvSpPr>
          <p:cNvPr id="17414" name="Line 11"/>
          <p:cNvSpPr>
            <a:spLocks noChangeShapeType="1"/>
          </p:cNvSpPr>
          <p:nvPr/>
        </p:nvSpPr>
        <p:spPr bwMode="auto">
          <a:xfrm>
            <a:off x="2590800" y="4267200"/>
            <a:ext cx="3657600" cy="914400"/>
          </a:xfrm>
          <a:prstGeom prst="line">
            <a:avLst/>
          </a:prstGeom>
          <a:noFill/>
          <a:ln w="9525">
            <a:solidFill>
              <a:schemeClr val="tx1"/>
            </a:solidFill>
            <a:round/>
            <a:headEnd/>
            <a:tailEnd type="triangle" w="med" len="med"/>
          </a:ln>
        </p:spPr>
        <p:txBody>
          <a:bodyPr/>
          <a:lstStyle/>
          <a:p>
            <a:endParaRPr lang="en-US"/>
          </a:p>
        </p:txBody>
      </p:sp>
      <p:sp>
        <p:nvSpPr>
          <p:cNvPr id="17415" name="Line 12"/>
          <p:cNvSpPr>
            <a:spLocks noChangeShapeType="1"/>
          </p:cNvSpPr>
          <p:nvPr/>
        </p:nvSpPr>
        <p:spPr bwMode="auto">
          <a:xfrm>
            <a:off x="2209800" y="2209800"/>
            <a:ext cx="4876800" cy="2514600"/>
          </a:xfrm>
          <a:prstGeom prst="line">
            <a:avLst/>
          </a:prstGeom>
          <a:noFill/>
          <a:ln w="9525">
            <a:solidFill>
              <a:schemeClr val="tx1"/>
            </a:solidFill>
            <a:round/>
            <a:headEnd/>
            <a:tailEnd type="triangle" w="med" len="med"/>
          </a:ln>
        </p:spPr>
        <p:txBody>
          <a:bodyPr/>
          <a:lstStyle/>
          <a:p>
            <a:endParaRPr lang="en-US"/>
          </a:p>
        </p:txBody>
      </p:sp>
      <p:sp>
        <p:nvSpPr>
          <p:cNvPr id="17416" name="Text Box 13"/>
          <p:cNvSpPr txBox="1">
            <a:spLocks noChangeArrowheads="1"/>
          </p:cNvSpPr>
          <p:nvPr/>
        </p:nvSpPr>
        <p:spPr bwMode="auto">
          <a:xfrm>
            <a:off x="517525" y="5908675"/>
            <a:ext cx="7805738" cy="457200"/>
          </a:xfrm>
          <a:prstGeom prst="rect">
            <a:avLst/>
          </a:prstGeom>
          <a:noFill/>
          <a:ln w="9525">
            <a:noFill/>
            <a:miter lim="800000"/>
            <a:headEnd/>
            <a:tailEnd/>
          </a:ln>
        </p:spPr>
        <p:txBody>
          <a:bodyPr wrap="none">
            <a:spAutoFit/>
          </a:bodyPr>
          <a:lstStyle/>
          <a:p>
            <a:r>
              <a:rPr lang="en-US"/>
              <a:t>New wax reduces temperature sensitivity at critical 100-125</a:t>
            </a:r>
            <a:r>
              <a:rPr lang="en-US">
                <a:cs typeface="Times New Roman" pitchFamily="18" charset="0"/>
              </a:rPr>
              <a:t>°</a:t>
            </a:r>
            <a:r>
              <a:rPr lang="en-US"/>
              <a:t>F</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z="4000" b="1" smtClean="0">
                <a:solidFill>
                  <a:schemeClr val="tx1"/>
                </a:solidFill>
              </a:rPr>
              <a:t>Laboratory for </a:t>
            </a:r>
            <a:br>
              <a:rPr lang="en-US" sz="4000" b="1" smtClean="0">
                <a:solidFill>
                  <a:schemeClr val="tx1"/>
                </a:solidFill>
              </a:rPr>
            </a:br>
            <a:r>
              <a:rPr lang="en-US" sz="4000" b="1" smtClean="0">
                <a:solidFill>
                  <a:schemeClr val="tx1"/>
                </a:solidFill>
              </a:rPr>
              <a:t>Analysis</a:t>
            </a:r>
            <a:r>
              <a:rPr lang="en-US" sz="4000" b="1" smtClean="0"/>
              <a:t> of Track Materials</a:t>
            </a:r>
          </a:p>
        </p:txBody>
      </p:sp>
      <p:sp>
        <p:nvSpPr>
          <p:cNvPr id="18435" name="Rectangle 3"/>
          <p:cNvSpPr>
            <a:spLocks noGrp="1" noChangeArrowheads="1"/>
          </p:cNvSpPr>
          <p:nvPr>
            <p:ph type="body" idx="1"/>
          </p:nvPr>
        </p:nvSpPr>
        <p:spPr>
          <a:xfrm>
            <a:off x="685800" y="1981200"/>
            <a:ext cx="4267200" cy="4267200"/>
          </a:xfrm>
        </p:spPr>
        <p:txBody>
          <a:bodyPr/>
          <a:lstStyle/>
          <a:p>
            <a:pPr>
              <a:lnSpc>
                <a:spcPct val="90000"/>
              </a:lnSpc>
            </a:pPr>
            <a:r>
              <a:rPr lang="en-US" sz="2400" smtClean="0"/>
              <a:t>A central lab to compare between tracks</a:t>
            </a:r>
          </a:p>
          <a:p>
            <a:pPr lvl="1">
              <a:lnSpc>
                <a:spcPct val="90000"/>
              </a:lnSpc>
            </a:pPr>
            <a:r>
              <a:rPr lang="en-US" sz="2000" smtClean="0"/>
              <a:t>Consistent data</a:t>
            </a:r>
          </a:p>
          <a:p>
            <a:pPr lvl="2">
              <a:lnSpc>
                <a:spcPct val="90000"/>
              </a:lnSpc>
            </a:pPr>
            <a:r>
              <a:rPr lang="en-US" sz="1800" smtClean="0"/>
              <a:t>Current labs:</a:t>
            </a:r>
            <a:br>
              <a:rPr lang="en-US" sz="1800" smtClean="0"/>
            </a:br>
            <a:r>
              <a:rPr lang="en-US" sz="1800" smtClean="0"/>
              <a:t>agriculture </a:t>
            </a:r>
            <a:br>
              <a:rPr lang="en-US" sz="1800" smtClean="0"/>
            </a:br>
            <a:r>
              <a:rPr lang="en-US" sz="1800" smtClean="0"/>
              <a:t>civil engineering</a:t>
            </a:r>
          </a:p>
          <a:p>
            <a:pPr lvl="1">
              <a:lnSpc>
                <a:spcPct val="90000"/>
              </a:lnSpc>
            </a:pPr>
            <a:r>
              <a:rPr lang="en-US" sz="2000" smtClean="0"/>
              <a:t>Data for research</a:t>
            </a:r>
          </a:p>
          <a:p>
            <a:pPr>
              <a:lnSpc>
                <a:spcPct val="90000"/>
              </a:lnSpc>
            </a:pPr>
            <a:r>
              <a:rPr lang="en-US" sz="2400" smtClean="0"/>
              <a:t>Link to injury database</a:t>
            </a:r>
          </a:p>
          <a:p>
            <a:pPr>
              <a:lnSpc>
                <a:spcPct val="90000"/>
              </a:lnSpc>
            </a:pPr>
            <a:r>
              <a:rPr lang="en-US" sz="2400" smtClean="0"/>
              <a:t>Developing new tests of materials</a:t>
            </a:r>
          </a:p>
          <a:p>
            <a:pPr>
              <a:lnSpc>
                <a:spcPct val="90000"/>
              </a:lnSpc>
            </a:pPr>
            <a:r>
              <a:rPr lang="en-US" sz="2400" smtClean="0"/>
              <a:t>Coordinating high cost specialized testing XRD, DSC</a:t>
            </a:r>
          </a:p>
        </p:txBody>
      </p:sp>
      <p:pic>
        <p:nvPicPr>
          <p:cNvPr id="18436" name="Picture 4"/>
          <p:cNvPicPr>
            <a:picLocks noChangeAspect="1" noChangeArrowheads="1"/>
          </p:cNvPicPr>
          <p:nvPr/>
        </p:nvPicPr>
        <p:blipFill>
          <a:blip r:embed="rId3"/>
          <a:srcRect/>
          <a:stretch>
            <a:fillRect/>
          </a:stretch>
        </p:blipFill>
        <p:spPr bwMode="auto">
          <a:xfrm>
            <a:off x="4800600" y="2133600"/>
            <a:ext cx="2819400" cy="1943100"/>
          </a:xfrm>
          <a:prstGeom prst="rect">
            <a:avLst/>
          </a:prstGeom>
          <a:noFill/>
          <a:ln w="9525">
            <a:noFill/>
            <a:miter lim="800000"/>
            <a:headEnd/>
            <a:tailEnd/>
          </a:ln>
        </p:spPr>
      </p:pic>
      <p:pic>
        <p:nvPicPr>
          <p:cNvPr id="18437" name="Picture 5"/>
          <p:cNvPicPr>
            <a:picLocks noChangeAspect="1" noChangeArrowheads="1"/>
          </p:cNvPicPr>
          <p:nvPr/>
        </p:nvPicPr>
        <p:blipFill>
          <a:blip r:embed="rId4"/>
          <a:srcRect/>
          <a:stretch>
            <a:fillRect/>
          </a:stretch>
        </p:blipFill>
        <p:spPr bwMode="auto">
          <a:xfrm>
            <a:off x="6629400" y="4191000"/>
            <a:ext cx="2362200" cy="1779588"/>
          </a:xfrm>
          <a:prstGeom prst="rect">
            <a:avLst/>
          </a:prstGeom>
          <a:noFill/>
          <a:ln w="9525">
            <a:noFill/>
            <a:miter lim="800000"/>
            <a:headEnd/>
            <a:tailEnd/>
          </a:ln>
        </p:spPr>
      </p:pic>
      <p:pic>
        <p:nvPicPr>
          <p:cNvPr id="18438" name="Picture 6"/>
          <p:cNvPicPr>
            <a:picLocks noChangeAspect="1" noChangeArrowheads="1"/>
          </p:cNvPicPr>
          <p:nvPr/>
        </p:nvPicPr>
        <p:blipFill>
          <a:blip r:embed="rId5"/>
          <a:srcRect/>
          <a:stretch>
            <a:fillRect/>
          </a:stretch>
        </p:blipFill>
        <p:spPr bwMode="auto">
          <a:xfrm>
            <a:off x="4648200" y="4343400"/>
            <a:ext cx="1905000" cy="142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Central Track Surfaces Lab</a:t>
            </a:r>
          </a:p>
        </p:txBody>
      </p:sp>
      <p:sp>
        <p:nvSpPr>
          <p:cNvPr id="19459" name="Rectangle 3"/>
          <p:cNvSpPr>
            <a:spLocks noGrp="1" noChangeArrowheads="1"/>
          </p:cNvSpPr>
          <p:nvPr>
            <p:ph type="body" idx="1"/>
          </p:nvPr>
        </p:nvSpPr>
        <p:spPr>
          <a:xfrm>
            <a:off x="685800" y="1600200"/>
            <a:ext cx="7766050" cy="4876800"/>
          </a:xfrm>
        </p:spPr>
        <p:txBody>
          <a:bodyPr/>
          <a:lstStyle/>
          <a:p>
            <a:pPr>
              <a:lnSpc>
                <a:spcPct val="80000"/>
              </a:lnSpc>
            </a:pPr>
            <a:r>
              <a:rPr lang="en-US" sz="2800" smtClean="0"/>
              <a:t>Modeled on drug testing labs: </a:t>
            </a:r>
            <a:br>
              <a:rPr lang="en-US" sz="2800" smtClean="0"/>
            </a:br>
            <a:r>
              <a:rPr lang="en-US" sz="2800" smtClean="0"/>
              <a:t>				</a:t>
            </a:r>
            <a:r>
              <a:rPr lang="en-US" sz="2800" i="1" smtClean="0"/>
              <a:t>But this is on the ground floor</a:t>
            </a:r>
          </a:p>
          <a:p>
            <a:pPr>
              <a:lnSpc>
                <a:spcPct val="80000"/>
              </a:lnSpc>
            </a:pPr>
            <a:r>
              <a:rPr lang="en-US" sz="2800" smtClean="0"/>
              <a:t>National facility: </a:t>
            </a:r>
            <a:br>
              <a:rPr lang="en-US" sz="2800" smtClean="0"/>
            </a:br>
            <a:r>
              <a:rPr lang="en-US" sz="2800" smtClean="0"/>
              <a:t>				</a:t>
            </a:r>
            <a:r>
              <a:rPr lang="en-US" sz="2800" i="1" smtClean="0"/>
              <a:t>Regional duplication only if needed</a:t>
            </a:r>
          </a:p>
          <a:p>
            <a:pPr>
              <a:lnSpc>
                <a:spcPct val="80000"/>
              </a:lnSpc>
            </a:pPr>
            <a:r>
              <a:rPr lang="en-US" sz="2800" smtClean="0"/>
              <a:t>Initial seed money:</a:t>
            </a:r>
          </a:p>
          <a:p>
            <a:pPr lvl="1">
              <a:lnSpc>
                <a:spcPct val="80000"/>
              </a:lnSpc>
            </a:pPr>
            <a:r>
              <a:rPr lang="en-US" sz="2400" smtClean="0"/>
              <a:t>Capital costs</a:t>
            </a:r>
          </a:p>
          <a:p>
            <a:pPr lvl="1">
              <a:lnSpc>
                <a:spcPct val="80000"/>
              </a:lnSpc>
            </a:pPr>
            <a:r>
              <a:rPr lang="en-US" sz="2400" smtClean="0"/>
              <a:t>Initial labor, training and “certification”</a:t>
            </a:r>
          </a:p>
          <a:p>
            <a:pPr>
              <a:lnSpc>
                <a:spcPct val="80000"/>
              </a:lnSpc>
            </a:pPr>
            <a:r>
              <a:rPr lang="en-US" sz="2800" smtClean="0"/>
              <a:t>Continuing funding</a:t>
            </a:r>
          </a:p>
          <a:p>
            <a:pPr lvl="1">
              <a:lnSpc>
                <a:spcPct val="80000"/>
              </a:lnSpc>
            </a:pPr>
            <a:r>
              <a:rPr lang="en-US" sz="2400" smtClean="0"/>
              <a:t>Initial investors, forms part of the board to determine research priorities</a:t>
            </a:r>
          </a:p>
          <a:p>
            <a:pPr lvl="1">
              <a:lnSpc>
                <a:spcPct val="80000"/>
              </a:lnSpc>
            </a:pPr>
            <a:r>
              <a:rPr lang="en-US" sz="2400" smtClean="0"/>
              <a:t>Tracks subscribe, standard package</a:t>
            </a:r>
          </a:p>
          <a:p>
            <a:pPr lvl="1">
              <a:lnSpc>
                <a:spcPct val="80000"/>
              </a:lnSpc>
            </a:pPr>
            <a:r>
              <a:rPr lang="en-US" sz="2400" smtClean="0"/>
              <a:t>Pay per test on added materials and as needed</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550" y="609600"/>
            <a:ext cx="7766050" cy="1136650"/>
          </a:xfrm>
        </p:spPr>
        <p:txBody>
          <a:bodyPr/>
          <a:lstStyle/>
          <a:p>
            <a:r>
              <a:rPr lang="en-US" dirty="0" smtClean="0"/>
              <a:t>Being a Track Man Isn’t Easy…</a:t>
            </a:r>
            <a:br>
              <a:rPr lang="en-US" dirty="0" smtClean="0"/>
            </a:br>
            <a:r>
              <a:rPr lang="en-US" dirty="0" smtClean="0"/>
              <a:t>Mike Young had to cancel</a:t>
            </a:r>
            <a:endParaRPr lang="en-US" dirty="0"/>
          </a:p>
        </p:txBody>
      </p:sp>
      <p:pic>
        <p:nvPicPr>
          <p:cNvPr id="93186" name="Picture 2" descr="http://farm1.static.flickr.com/50/369499954_2ebbfb1e85.jpg?v=0"/>
          <p:cNvPicPr>
            <a:picLocks noChangeAspect="1" noChangeArrowheads="1"/>
          </p:cNvPicPr>
          <p:nvPr/>
        </p:nvPicPr>
        <p:blipFill>
          <a:blip r:embed="rId3"/>
          <a:srcRect/>
          <a:stretch>
            <a:fillRect/>
          </a:stretch>
        </p:blipFill>
        <p:spPr bwMode="auto">
          <a:xfrm>
            <a:off x="838200" y="1981200"/>
            <a:ext cx="3505200" cy="2628901"/>
          </a:xfrm>
          <a:prstGeom prst="rect">
            <a:avLst/>
          </a:prstGeom>
          <a:noFill/>
        </p:spPr>
      </p:pic>
      <p:pic>
        <p:nvPicPr>
          <p:cNvPr id="93188" name="Picture 4" descr="Squirrel"/>
          <p:cNvPicPr>
            <a:picLocks noChangeAspect="1" noChangeArrowheads="1"/>
          </p:cNvPicPr>
          <p:nvPr/>
        </p:nvPicPr>
        <p:blipFill>
          <a:blip r:embed="rId4"/>
          <a:srcRect/>
          <a:stretch>
            <a:fillRect/>
          </a:stretch>
        </p:blipFill>
        <p:spPr bwMode="auto">
          <a:xfrm>
            <a:off x="5562600" y="1828800"/>
            <a:ext cx="2819400" cy="3000131"/>
          </a:xfrm>
          <a:prstGeom prst="rect">
            <a:avLst/>
          </a:prstGeom>
          <a:noFill/>
        </p:spPr>
      </p:pic>
      <p:sp>
        <p:nvSpPr>
          <p:cNvPr id="7" name="TextBox 6"/>
          <p:cNvSpPr txBox="1"/>
          <p:nvPr/>
        </p:nvSpPr>
        <p:spPr>
          <a:xfrm>
            <a:off x="1676400" y="5867400"/>
            <a:ext cx="6019597" cy="646331"/>
          </a:xfrm>
          <a:prstGeom prst="rect">
            <a:avLst/>
          </a:prstGeom>
          <a:noFill/>
        </p:spPr>
        <p:txBody>
          <a:bodyPr wrap="none" rtlCol="0">
            <a:spAutoFit/>
          </a:bodyPr>
          <a:lstStyle/>
          <a:p>
            <a:r>
              <a:rPr lang="en-US" sz="3600" dirty="0" smtClean="0"/>
              <a:t>But he is working at Keeneland</a:t>
            </a:r>
            <a:endParaRPr lang="en-US" sz="3600" dirty="0"/>
          </a:p>
        </p:txBody>
      </p:sp>
      <p:sp>
        <p:nvSpPr>
          <p:cNvPr id="8" name="TextBox 7"/>
          <p:cNvSpPr txBox="1"/>
          <p:nvPr/>
        </p:nvSpPr>
        <p:spPr>
          <a:xfrm>
            <a:off x="3124200" y="4953000"/>
            <a:ext cx="3369833" cy="461665"/>
          </a:xfrm>
          <a:prstGeom prst="rect">
            <a:avLst/>
          </a:prstGeom>
          <a:noFill/>
        </p:spPr>
        <p:txBody>
          <a:bodyPr wrap="none" rtlCol="0">
            <a:spAutoFit/>
          </a:bodyPr>
          <a:lstStyle/>
          <a:p>
            <a:r>
              <a:rPr lang="en-US" dirty="0" smtClean="0"/>
              <a:t>The view from Kentucky</a:t>
            </a:r>
            <a:endParaRPr lang="en-US" dirty="0"/>
          </a:p>
        </p:txBody>
      </p:sp>
      <p:pic>
        <p:nvPicPr>
          <p:cNvPr id="93190" name="Picture 6" descr="http://imgsrv.wtic.com/image/DbGraphic/200901/1160080.jpg"/>
          <p:cNvPicPr>
            <a:picLocks noChangeAspect="1" noChangeArrowheads="1"/>
          </p:cNvPicPr>
          <p:nvPr/>
        </p:nvPicPr>
        <p:blipFill>
          <a:blip r:embed="rId5"/>
          <a:srcRect/>
          <a:stretch>
            <a:fillRect/>
          </a:stretch>
        </p:blipFill>
        <p:spPr bwMode="auto">
          <a:xfrm>
            <a:off x="2819400" y="3048000"/>
            <a:ext cx="4086225" cy="28194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3190"/>
                                        </p:tgtEl>
                                        <p:attrNameLst>
                                          <p:attrName>style.visibility</p:attrName>
                                        </p:attrNameLst>
                                      </p:cBhvr>
                                      <p:to>
                                        <p:strVal val="visible"/>
                                      </p:to>
                                    </p:set>
                                    <p:anim calcmode="lin" valueType="num">
                                      <p:cBhvr additive="base">
                                        <p:cTn id="7" dur="2000" fill="hold"/>
                                        <p:tgtEl>
                                          <p:spTgt spid="93190"/>
                                        </p:tgtEl>
                                        <p:attrNameLst>
                                          <p:attrName>ppt_x</p:attrName>
                                        </p:attrNameLst>
                                      </p:cBhvr>
                                      <p:tavLst>
                                        <p:tav tm="0">
                                          <p:val>
                                            <p:strVal val="#ppt_x"/>
                                          </p:val>
                                        </p:tav>
                                        <p:tav tm="100000">
                                          <p:val>
                                            <p:strVal val="#ppt_x"/>
                                          </p:val>
                                        </p:tav>
                                      </p:tavLst>
                                    </p:anim>
                                    <p:anim calcmode="lin" valueType="num">
                                      <p:cBhvr additive="base">
                                        <p:cTn id="8" dur="2000" fill="hold"/>
                                        <p:tgtEl>
                                          <p:spTgt spid="9319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ppt_x"/>
                                          </p:val>
                                        </p:tav>
                                        <p:tav tm="100000">
                                          <p:val>
                                            <p:strVal val="#ppt_x"/>
                                          </p:val>
                                        </p:tav>
                                      </p:tavLst>
                                    </p:anim>
                                    <p:anim calcmode="lin" valueType="num">
                                      <p:cBhvr additive="base">
                                        <p:cTn id="12"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2" name="Rectangle 2"/>
          <p:cNvSpPr>
            <a:spLocks noGrp="1" noChangeArrowheads="1"/>
          </p:cNvSpPr>
          <p:nvPr>
            <p:ph type="title"/>
          </p:nvPr>
        </p:nvSpPr>
        <p:spPr/>
        <p:txBody>
          <a:bodyPr/>
          <a:lstStyle/>
          <a:p>
            <a:r>
              <a:rPr lang="en-US" smtClean="0"/>
              <a:t>Maintenance Matters</a:t>
            </a:r>
          </a:p>
        </p:txBody>
      </p:sp>
      <p:graphicFrame>
        <p:nvGraphicFramePr>
          <p:cNvPr id="5122" name="Diagram 3"/>
          <p:cNvGraphicFramePr>
            <a:graphicFrameLocks/>
          </p:cNvGraphicFramePr>
          <p:nvPr>
            <p:ph type="dgm" idx="1"/>
          </p:nvPr>
        </p:nvGraphicFramePr>
        <p:xfrm>
          <a:off x="3124200" y="1676400"/>
          <a:ext cx="8001000" cy="5638800"/>
        </p:xfrm>
        <a:graphic>
          <a:graphicData uri="http://schemas.openxmlformats.org/drawingml/2006/compatibility">
            <com:legacyDrawing xmlns:com="http://schemas.openxmlformats.org/drawingml/2006/compatibility" spid="_x0000_s5122"/>
          </a:graphicData>
        </a:graphic>
      </p:graphicFrame>
      <p:sp>
        <p:nvSpPr>
          <p:cNvPr id="5133" name="Rectangle 13"/>
          <p:cNvSpPr>
            <a:spLocks noChangeArrowheads="1"/>
          </p:cNvSpPr>
          <p:nvPr/>
        </p:nvSpPr>
        <p:spPr bwMode="auto">
          <a:xfrm>
            <a:off x="381000" y="1524000"/>
            <a:ext cx="7766050" cy="4800600"/>
          </a:xfrm>
          <a:prstGeom prst="rect">
            <a:avLst/>
          </a:prstGeom>
          <a:noFill/>
          <a:ln w="9525">
            <a:noFill/>
            <a:miter lim="800000"/>
            <a:headEnd/>
            <a:tailEnd/>
          </a:ln>
        </p:spPr>
        <p:txBody>
          <a:bodyPr lIns="90000" tIns="46800" rIns="90000" bIns="46800"/>
          <a:lstStyle/>
          <a:p>
            <a:pPr marL="336550" indent="-336550" defTabSz="457200">
              <a:lnSpc>
                <a:spcPct val="90000"/>
              </a:lnSpc>
              <a:spcBef>
                <a:spcPts val="800"/>
              </a:spcBef>
              <a:buClr>
                <a:srgbClr val="000000"/>
              </a:buClr>
              <a:buSzPct val="100000"/>
              <a:buFont typeface="Times New Roman" pitchFamily="18" charset="0"/>
              <a:buChar char="•"/>
            </a:pPr>
            <a:r>
              <a:rPr lang="en-US" sz="3200">
                <a:solidFill>
                  <a:srgbClr val="000000"/>
                </a:solidFill>
              </a:rPr>
              <a:t>Different tracks do things differently</a:t>
            </a:r>
          </a:p>
          <a:p>
            <a:pPr marL="336550" indent="-336550" defTabSz="457200">
              <a:lnSpc>
                <a:spcPct val="90000"/>
              </a:lnSpc>
              <a:spcBef>
                <a:spcPts val="800"/>
              </a:spcBef>
              <a:buClr>
                <a:srgbClr val="000000"/>
              </a:buClr>
              <a:buSzPct val="100000"/>
              <a:buFont typeface="Times New Roman" pitchFamily="18" charset="0"/>
              <a:buChar char="•"/>
            </a:pPr>
            <a:r>
              <a:rPr lang="en-US" sz="3200">
                <a:solidFill>
                  <a:srgbClr val="000000"/>
                </a:solidFill>
              </a:rPr>
              <a:t>Justified reasons</a:t>
            </a:r>
          </a:p>
          <a:p>
            <a:pPr marL="736600" lvl="1" indent="-279400" defTabSz="457200">
              <a:lnSpc>
                <a:spcPct val="90000"/>
              </a:lnSpc>
              <a:spcBef>
                <a:spcPts val="700"/>
              </a:spcBef>
              <a:buClr>
                <a:srgbClr val="000000"/>
              </a:buClr>
              <a:buSzPct val="100000"/>
              <a:buFont typeface="Times New Roman" pitchFamily="18" charset="0"/>
              <a:buChar char="–"/>
            </a:pPr>
            <a:r>
              <a:rPr lang="en-US" sz="2800">
                <a:solidFill>
                  <a:srgbClr val="000000"/>
                </a:solidFill>
              </a:rPr>
              <a:t>Weather</a:t>
            </a:r>
          </a:p>
          <a:p>
            <a:pPr marL="736600" lvl="1" indent="-279400" defTabSz="457200">
              <a:lnSpc>
                <a:spcPct val="90000"/>
              </a:lnSpc>
              <a:spcBef>
                <a:spcPts val="700"/>
              </a:spcBef>
              <a:buClr>
                <a:srgbClr val="000000"/>
              </a:buClr>
              <a:buSzPct val="100000"/>
              <a:buFont typeface="Times New Roman" pitchFamily="18" charset="0"/>
              <a:buChar char="–"/>
            </a:pPr>
            <a:r>
              <a:rPr lang="en-US" sz="2800">
                <a:solidFill>
                  <a:srgbClr val="000000"/>
                </a:solidFill>
              </a:rPr>
              <a:t>Design</a:t>
            </a:r>
          </a:p>
          <a:p>
            <a:pPr marL="736600" lvl="1" indent="-279400" defTabSz="457200">
              <a:lnSpc>
                <a:spcPct val="90000"/>
              </a:lnSpc>
              <a:spcBef>
                <a:spcPts val="700"/>
              </a:spcBef>
              <a:buClr>
                <a:srgbClr val="000000"/>
              </a:buClr>
              <a:buSzPct val="100000"/>
              <a:buFont typeface="Times New Roman" pitchFamily="18" charset="0"/>
              <a:buChar char="–"/>
            </a:pPr>
            <a:r>
              <a:rPr lang="en-US" sz="2800">
                <a:solidFill>
                  <a:srgbClr val="000000"/>
                </a:solidFill>
              </a:rPr>
              <a:t>Usage</a:t>
            </a:r>
          </a:p>
          <a:p>
            <a:pPr marL="336550" indent="-336550" defTabSz="457200">
              <a:lnSpc>
                <a:spcPct val="90000"/>
              </a:lnSpc>
              <a:spcBef>
                <a:spcPts val="800"/>
              </a:spcBef>
              <a:buClr>
                <a:srgbClr val="000000"/>
              </a:buClr>
              <a:buSzPct val="100000"/>
              <a:buFont typeface="Times New Roman" pitchFamily="18" charset="0"/>
              <a:buChar char="•"/>
            </a:pPr>
            <a:r>
              <a:rPr lang="en-US" sz="3200">
                <a:solidFill>
                  <a:srgbClr val="000000"/>
                </a:solidFill>
              </a:rPr>
              <a:t>Develop best practices</a:t>
            </a:r>
          </a:p>
        </p:txBody>
      </p:sp>
      <p:pic>
        <p:nvPicPr>
          <p:cNvPr id="5134" name="Picture 14"/>
          <p:cNvPicPr>
            <a:picLocks noChangeAspect="1" noChangeArrowheads="1"/>
          </p:cNvPicPr>
          <p:nvPr/>
        </p:nvPicPr>
        <p:blipFill>
          <a:blip r:embed="rId4" cstate="print"/>
          <a:srcRect/>
          <a:stretch>
            <a:fillRect/>
          </a:stretch>
        </p:blipFill>
        <p:spPr bwMode="auto">
          <a:xfrm>
            <a:off x="1295400" y="4637088"/>
            <a:ext cx="2355850" cy="18399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marL="838200" indent="-838200"/>
            <a:r>
              <a:rPr lang="en-US" sz="4000" smtClean="0"/>
              <a:t>Maintenance &amp; Condition </a:t>
            </a:r>
            <a:br>
              <a:rPr lang="en-US" sz="4000" smtClean="0"/>
            </a:br>
            <a:r>
              <a:rPr lang="en-US" sz="4000" smtClean="0"/>
              <a:t>Reporting System</a:t>
            </a:r>
          </a:p>
        </p:txBody>
      </p:sp>
      <p:sp>
        <p:nvSpPr>
          <p:cNvPr id="20483" name="Text Box 3"/>
          <p:cNvSpPr txBox="1">
            <a:spLocks noChangeArrowheads="1"/>
          </p:cNvSpPr>
          <p:nvPr/>
        </p:nvSpPr>
        <p:spPr bwMode="auto">
          <a:xfrm>
            <a:off x="228600" y="1752600"/>
            <a:ext cx="4048125" cy="3743325"/>
          </a:xfrm>
          <a:prstGeom prst="rect">
            <a:avLst/>
          </a:prstGeom>
          <a:noFill/>
          <a:ln w="9525">
            <a:noFill/>
            <a:miter lim="800000"/>
            <a:headEnd/>
            <a:tailEnd/>
          </a:ln>
        </p:spPr>
        <p:txBody>
          <a:bodyPr wrap="none">
            <a:spAutoFit/>
          </a:bodyPr>
          <a:lstStyle/>
          <a:p>
            <a:r>
              <a:rPr lang="en-US"/>
              <a:t>Start simple, </a:t>
            </a:r>
          </a:p>
          <a:p>
            <a:r>
              <a:rPr lang="en-US"/>
              <a:t>research leads to expansion… </a:t>
            </a:r>
            <a:br>
              <a:rPr lang="en-US"/>
            </a:br>
            <a:endParaRPr lang="en-US"/>
          </a:p>
          <a:p>
            <a:r>
              <a:rPr lang="en-US"/>
              <a:t>The model – start simple </a:t>
            </a:r>
            <a:br>
              <a:rPr lang="en-US"/>
            </a:br>
            <a:r>
              <a:rPr lang="en-US"/>
              <a:t>On-Track Injury</a:t>
            </a:r>
            <a:br>
              <a:rPr lang="en-US"/>
            </a:br>
            <a:r>
              <a:rPr lang="en-US"/>
              <a:t>		…catastrophic, </a:t>
            </a:r>
            <a:br>
              <a:rPr lang="en-US"/>
            </a:br>
            <a:r>
              <a:rPr lang="en-US"/>
              <a:t>then expand</a:t>
            </a:r>
          </a:p>
          <a:p>
            <a:r>
              <a:rPr lang="en-US"/>
              <a:t>Jeff Blea &amp; Wayne McIlwraith </a:t>
            </a:r>
            <a:br>
              <a:rPr lang="en-US"/>
            </a:br>
            <a:r>
              <a:rPr lang="en-US"/>
              <a:t>		… other injuries</a:t>
            </a:r>
          </a:p>
          <a:p>
            <a:endParaRPr lang="en-US"/>
          </a:p>
        </p:txBody>
      </p:sp>
      <p:pic>
        <p:nvPicPr>
          <p:cNvPr id="20484" name="Picture 4"/>
          <p:cNvPicPr>
            <a:picLocks noChangeAspect="1" noChangeArrowheads="1"/>
          </p:cNvPicPr>
          <p:nvPr/>
        </p:nvPicPr>
        <p:blipFill>
          <a:blip r:embed="rId3"/>
          <a:srcRect/>
          <a:stretch>
            <a:fillRect/>
          </a:stretch>
        </p:blipFill>
        <p:spPr bwMode="auto">
          <a:xfrm>
            <a:off x="304800" y="5154613"/>
            <a:ext cx="8534400" cy="1246187"/>
          </a:xfrm>
          <a:prstGeom prst="rect">
            <a:avLst/>
          </a:prstGeom>
          <a:solidFill>
            <a:schemeClr val="bg1"/>
          </a:solidFill>
          <a:ln w="9525">
            <a:noFill/>
            <a:miter lim="800000"/>
            <a:headEnd/>
            <a:tailEnd/>
          </a:ln>
        </p:spPr>
      </p:pic>
      <p:pic>
        <p:nvPicPr>
          <p:cNvPr id="20485" name="Picture 17"/>
          <p:cNvPicPr>
            <a:picLocks noChangeAspect="1" noChangeArrowheads="1"/>
          </p:cNvPicPr>
          <p:nvPr/>
        </p:nvPicPr>
        <p:blipFill>
          <a:blip r:embed="rId4"/>
          <a:srcRect/>
          <a:stretch>
            <a:fillRect/>
          </a:stretch>
        </p:blipFill>
        <p:spPr bwMode="auto">
          <a:xfrm>
            <a:off x="6019800" y="1981200"/>
            <a:ext cx="2114550" cy="2581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685800" y="1981200"/>
            <a:ext cx="7766050" cy="4419600"/>
          </a:xfrm>
        </p:spPr>
        <p:txBody>
          <a:bodyPr/>
          <a:lstStyle/>
          <a:p>
            <a:pPr>
              <a:lnSpc>
                <a:spcPct val="90000"/>
              </a:lnSpc>
            </a:pPr>
            <a:r>
              <a:rPr lang="en-US" smtClean="0"/>
              <a:t>Weather data logging</a:t>
            </a:r>
          </a:p>
          <a:p>
            <a:pPr lvl="1">
              <a:lnSpc>
                <a:spcPct val="90000"/>
              </a:lnSpc>
            </a:pPr>
            <a:r>
              <a:rPr lang="en-US" smtClean="0"/>
              <a:t>Data logger for at standard location</a:t>
            </a:r>
          </a:p>
          <a:p>
            <a:pPr lvl="1">
              <a:lnSpc>
                <a:spcPct val="90000"/>
              </a:lnSpc>
            </a:pPr>
            <a:r>
              <a:rPr lang="en-US" smtClean="0"/>
              <a:t>Temperature, humidity, </a:t>
            </a:r>
            <a:br>
              <a:rPr lang="en-US" smtClean="0"/>
            </a:br>
            <a:r>
              <a:rPr lang="en-US" smtClean="0"/>
              <a:t>precipitation, wind, UV </a:t>
            </a:r>
            <a:br>
              <a:rPr lang="en-US" smtClean="0"/>
            </a:br>
            <a:r>
              <a:rPr lang="en-US" smtClean="0"/>
              <a:t>&amp; visible light, evaporation </a:t>
            </a:r>
            <a:br>
              <a:rPr lang="en-US" smtClean="0"/>
            </a:br>
            <a:r>
              <a:rPr lang="en-US" smtClean="0"/>
              <a:t>rate and track temperatures</a:t>
            </a:r>
          </a:p>
          <a:p>
            <a:pPr>
              <a:lnSpc>
                <a:spcPct val="90000"/>
              </a:lnSpc>
            </a:pPr>
            <a:r>
              <a:rPr lang="en-US" smtClean="0"/>
              <a:t>Linked to maintenance</a:t>
            </a:r>
            <a:br>
              <a:rPr lang="en-US" smtClean="0"/>
            </a:br>
            <a:r>
              <a:rPr lang="en-US" smtClean="0"/>
              <a:t>reporting database </a:t>
            </a:r>
            <a:br>
              <a:rPr lang="en-US" smtClean="0"/>
            </a:br>
            <a:r>
              <a:rPr lang="en-US" smtClean="0"/>
              <a:t>(and handicapping?)</a:t>
            </a:r>
          </a:p>
        </p:txBody>
      </p:sp>
      <p:sp>
        <p:nvSpPr>
          <p:cNvPr id="21507" name="Rectangle 4"/>
          <p:cNvSpPr>
            <a:spLocks noGrp="1" noChangeArrowheads="1"/>
          </p:cNvSpPr>
          <p:nvPr>
            <p:ph type="title"/>
          </p:nvPr>
        </p:nvSpPr>
        <p:spPr/>
        <p:txBody>
          <a:bodyPr/>
          <a:lstStyle/>
          <a:p>
            <a:pPr marL="838200" indent="-838200"/>
            <a:r>
              <a:rPr lang="en-US" smtClean="0"/>
              <a:t>Maintenance &amp; Condition </a:t>
            </a:r>
            <a:br>
              <a:rPr lang="en-US" smtClean="0"/>
            </a:br>
            <a:r>
              <a:rPr lang="en-US" smtClean="0"/>
              <a:t>Reporting System</a:t>
            </a:r>
          </a:p>
        </p:txBody>
      </p:sp>
      <p:pic>
        <p:nvPicPr>
          <p:cNvPr id="21508" name="Picture 6"/>
          <p:cNvPicPr>
            <a:picLocks noChangeAspect="1" noChangeArrowheads="1"/>
          </p:cNvPicPr>
          <p:nvPr/>
        </p:nvPicPr>
        <p:blipFill>
          <a:blip r:embed="rId3"/>
          <a:srcRect/>
          <a:stretch>
            <a:fillRect/>
          </a:stretch>
        </p:blipFill>
        <p:spPr bwMode="auto">
          <a:xfrm>
            <a:off x="5953125" y="3124200"/>
            <a:ext cx="2428875"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20" name="Rectangle 16"/>
          <p:cNvSpPr>
            <a:spLocks noChangeArrowheads="1"/>
          </p:cNvSpPr>
          <p:nvPr/>
        </p:nvSpPr>
        <p:spPr bwMode="auto">
          <a:xfrm>
            <a:off x="685800" y="1752600"/>
            <a:ext cx="7766050" cy="4800600"/>
          </a:xfrm>
          <a:prstGeom prst="rect">
            <a:avLst/>
          </a:prstGeom>
          <a:noFill/>
          <a:ln w="9525">
            <a:noFill/>
            <a:miter lim="800000"/>
            <a:headEnd/>
            <a:tailEnd/>
          </a:ln>
        </p:spPr>
        <p:txBody>
          <a:bodyPr lIns="90000" tIns="46800" rIns="90000" bIns="46800"/>
          <a:lstStyle/>
          <a:p>
            <a:pPr marL="336550" indent="-336550" defTabSz="457200">
              <a:lnSpc>
                <a:spcPct val="90000"/>
              </a:lnSpc>
              <a:spcBef>
                <a:spcPts val="800"/>
              </a:spcBef>
              <a:buClr>
                <a:srgbClr val="000000"/>
              </a:buClr>
              <a:buSzPct val="100000"/>
              <a:buFont typeface="Times New Roman" pitchFamily="18" charset="0"/>
              <a:buChar char="•"/>
            </a:pPr>
            <a:r>
              <a:rPr lang="en-US" sz="3200">
                <a:solidFill>
                  <a:srgbClr val="000000"/>
                </a:solidFill>
              </a:rPr>
              <a:t>The perfect surface needs to perform in the real world</a:t>
            </a:r>
          </a:p>
          <a:p>
            <a:pPr marL="736600" lvl="1" indent="-279400" defTabSz="457200">
              <a:lnSpc>
                <a:spcPct val="90000"/>
              </a:lnSpc>
              <a:spcBef>
                <a:spcPts val="700"/>
              </a:spcBef>
              <a:buClr>
                <a:srgbClr val="000000"/>
              </a:buClr>
              <a:buSzPct val="100000"/>
              <a:buFont typeface="Times New Roman" pitchFamily="18" charset="0"/>
              <a:buChar char="–"/>
            </a:pPr>
            <a:r>
              <a:rPr lang="en-US" sz="2800">
                <a:solidFill>
                  <a:srgbClr val="000000"/>
                </a:solidFill>
              </a:rPr>
              <a:t>Temperature</a:t>
            </a:r>
          </a:p>
          <a:p>
            <a:pPr marL="736600" lvl="1" indent="-279400" defTabSz="457200">
              <a:lnSpc>
                <a:spcPct val="90000"/>
              </a:lnSpc>
              <a:spcBef>
                <a:spcPts val="700"/>
              </a:spcBef>
              <a:buClr>
                <a:srgbClr val="000000"/>
              </a:buClr>
              <a:buSzPct val="100000"/>
              <a:buFont typeface="Times New Roman" pitchFamily="18" charset="0"/>
              <a:buChar char="–"/>
            </a:pPr>
            <a:r>
              <a:rPr lang="en-US" sz="2800">
                <a:solidFill>
                  <a:srgbClr val="000000"/>
                </a:solidFill>
              </a:rPr>
              <a:t>Moisture</a:t>
            </a:r>
          </a:p>
          <a:p>
            <a:pPr marL="736600" lvl="1" indent="-279400" defTabSz="457200">
              <a:lnSpc>
                <a:spcPct val="90000"/>
              </a:lnSpc>
              <a:spcBef>
                <a:spcPts val="700"/>
              </a:spcBef>
              <a:buClr>
                <a:srgbClr val="000000"/>
              </a:buClr>
              <a:buSzPct val="100000"/>
              <a:buFont typeface="Times New Roman" pitchFamily="18" charset="0"/>
              <a:buChar char="–"/>
            </a:pPr>
            <a:r>
              <a:rPr lang="en-US" sz="2800">
                <a:solidFill>
                  <a:srgbClr val="000000"/>
                </a:solidFill>
              </a:rPr>
              <a:t>Maintenance</a:t>
            </a:r>
          </a:p>
          <a:p>
            <a:pPr marL="336550" indent="-336550" defTabSz="457200">
              <a:lnSpc>
                <a:spcPct val="90000"/>
              </a:lnSpc>
              <a:spcBef>
                <a:spcPts val="800"/>
              </a:spcBef>
              <a:buClr>
                <a:srgbClr val="000000"/>
              </a:buClr>
              <a:buSzPct val="100000"/>
              <a:buFont typeface="Times New Roman" pitchFamily="18" charset="0"/>
              <a:buChar char="•"/>
            </a:pPr>
            <a:r>
              <a:rPr lang="en-US" sz="3200">
                <a:solidFill>
                  <a:srgbClr val="000000"/>
                </a:solidFill>
              </a:rPr>
              <a:t>Performance of the </a:t>
            </a:r>
            <a:br>
              <a:rPr lang="en-US" sz="3200">
                <a:solidFill>
                  <a:srgbClr val="000000"/>
                </a:solidFill>
              </a:rPr>
            </a:br>
            <a:r>
              <a:rPr lang="en-US" sz="3200">
                <a:solidFill>
                  <a:srgbClr val="000000"/>
                </a:solidFill>
              </a:rPr>
              <a:t>surface</a:t>
            </a:r>
          </a:p>
          <a:p>
            <a:pPr marL="736600" lvl="1" indent="-279400" defTabSz="457200">
              <a:lnSpc>
                <a:spcPct val="90000"/>
              </a:lnSpc>
              <a:spcBef>
                <a:spcPts val="700"/>
              </a:spcBef>
              <a:buClr>
                <a:srgbClr val="000000"/>
              </a:buClr>
              <a:buSzPct val="100000"/>
              <a:buFont typeface="Times New Roman" pitchFamily="18" charset="0"/>
              <a:buChar char="–"/>
            </a:pPr>
            <a:r>
              <a:rPr lang="en-US" sz="2800">
                <a:solidFill>
                  <a:srgbClr val="000000"/>
                </a:solidFill>
              </a:rPr>
              <a:t>Shear strength </a:t>
            </a:r>
          </a:p>
          <a:p>
            <a:pPr marL="736600" lvl="1" indent="-279400" defTabSz="457200">
              <a:lnSpc>
                <a:spcPct val="90000"/>
              </a:lnSpc>
              <a:spcBef>
                <a:spcPts val="700"/>
              </a:spcBef>
              <a:buClr>
                <a:srgbClr val="000000"/>
              </a:buClr>
              <a:buSzPct val="100000"/>
              <a:buFont typeface="Times New Roman" pitchFamily="18" charset="0"/>
              <a:buChar char="–"/>
            </a:pPr>
            <a:r>
              <a:rPr lang="en-US" sz="2800">
                <a:solidFill>
                  <a:srgbClr val="000000"/>
                </a:solidFill>
              </a:rPr>
              <a:t>Stiffness</a:t>
            </a:r>
          </a:p>
        </p:txBody>
      </p:sp>
      <p:sp>
        <p:nvSpPr>
          <p:cNvPr id="6156" name="Rectangle 4"/>
          <p:cNvSpPr>
            <a:spLocks noGrp="1" noChangeArrowheads="1"/>
          </p:cNvSpPr>
          <p:nvPr>
            <p:ph type="title"/>
          </p:nvPr>
        </p:nvSpPr>
        <p:spPr/>
        <p:txBody>
          <a:bodyPr/>
          <a:lstStyle/>
          <a:p>
            <a:r>
              <a:rPr lang="en-US" sz="4000" smtClean="0"/>
              <a:t>Performance Testing</a:t>
            </a:r>
          </a:p>
        </p:txBody>
      </p:sp>
      <p:graphicFrame>
        <p:nvGraphicFramePr>
          <p:cNvPr id="6146" name="Diagram 7"/>
          <p:cNvGraphicFramePr>
            <a:graphicFrameLocks/>
          </p:cNvGraphicFramePr>
          <p:nvPr>
            <p:ph type="dgm" idx="1"/>
          </p:nvPr>
        </p:nvGraphicFramePr>
        <p:xfrm>
          <a:off x="2590800" y="2362200"/>
          <a:ext cx="8001000" cy="5638800"/>
        </p:xfrm>
        <a:graphic>
          <a:graphicData uri="http://schemas.openxmlformats.org/drawingml/2006/compatibility">
            <com:legacyDrawing xmlns:com="http://schemas.openxmlformats.org/drawingml/2006/compatibility" spid="_x0000_s6146"/>
          </a:graphicData>
        </a:graphic>
      </p:graphicFrame>
      <p:sp>
        <p:nvSpPr>
          <p:cNvPr id="635919" name="Oval 15"/>
          <p:cNvSpPr>
            <a:spLocks noChangeArrowheads="1"/>
          </p:cNvSpPr>
          <p:nvPr/>
        </p:nvSpPr>
        <p:spPr bwMode="auto">
          <a:xfrm>
            <a:off x="5562600" y="2667000"/>
            <a:ext cx="2057400" cy="1981200"/>
          </a:xfrm>
          <a:prstGeom prst="ellipse">
            <a:avLst/>
          </a:prstGeom>
          <a:solidFill>
            <a:schemeClr val="bg1"/>
          </a:solidFill>
          <a:ln w="9525">
            <a:solidFill>
              <a:schemeClr val="tx1"/>
            </a:solidFill>
            <a:round/>
            <a:headEnd/>
            <a:tailEnd/>
          </a:ln>
        </p:spPr>
        <p:txBody>
          <a:bodyPr wrap="none" anchor="ctr"/>
          <a:lstStyle/>
          <a:p>
            <a:pPr algn="ctr"/>
            <a:r>
              <a:rPr lang="en-US"/>
              <a:t>Performance </a:t>
            </a:r>
          </a:p>
          <a:p>
            <a:pPr algn="ctr"/>
            <a:r>
              <a:rPr lang="en-US"/>
              <a:t>Testing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5919"/>
                                        </p:tgtEl>
                                        <p:attrNameLst>
                                          <p:attrName>style.visibility</p:attrName>
                                        </p:attrNameLst>
                                      </p:cBhvr>
                                      <p:to>
                                        <p:strVal val="visible"/>
                                      </p:to>
                                    </p:set>
                                    <p:anim calcmode="lin" valueType="num">
                                      <p:cBhvr additive="base">
                                        <p:cTn id="7" dur="1000" fill="hold"/>
                                        <p:tgtEl>
                                          <p:spTgt spid="635919"/>
                                        </p:tgtEl>
                                        <p:attrNameLst>
                                          <p:attrName>ppt_x</p:attrName>
                                        </p:attrNameLst>
                                      </p:cBhvr>
                                      <p:tavLst>
                                        <p:tav tm="0">
                                          <p:val>
                                            <p:strVal val="#ppt_x"/>
                                          </p:val>
                                        </p:tav>
                                        <p:tav tm="100000">
                                          <p:val>
                                            <p:strVal val="#ppt_x"/>
                                          </p:val>
                                        </p:tav>
                                      </p:tavLst>
                                    </p:anim>
                                    <p:anim calcmode="lin" valueType="num">
                                      <p:cBhvr additive="base">
                                        <p:cTn id="8" dur="1000" fill="hold"/>
                                        <p:tgtEl>
                                          <p:spTgt spid="6359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35920">
                                            <p:txEl>
                                              <p:pRg st="0" end="0"/>
                                            </p:txEl>
                                          </p:spTgt>
                                        </p:tgtEl>
                                        <p:attrNameLst>
                                          <p:attrName>style.visibility</p:attrName>
                                        </p:attrNameLst>
                                      </p:cBhvr>
                                      <p:to>
                                        <p:strVal val="visible"/>
                                      </p:to>
                                    </p:set>
                                    <p:anim calcmode="lin" valueType="num">
                                      <p:cBhvr additive="base">
                                        <p:cTn id="11" dur="1000" fill="hold"/>
                                        <p:tgtEl>
                                          <p:spTgt spid="635920">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63592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35920">
                                            <p:txEl>
                                              <p:pRg st="1" end="1"/>
                                            </p:txEl>
                                          </p:spTgt>
                                        </p:tgtEl>
                                        <p:attrNameLst>
                                          <p:attrName>style.visibility</p:attrName>
                                        </p:attrNameLst>
                                      </p:cBhvr>
                                      <p:to>
                                        <p:strVal val="visible"/>
                                      </p:to>
                                    </p:set>
                                    <p:anim calcmode="lin" valueType="num">
                                      <p:cBhvr additive="base">
                                        <p:cTn id="15" dur="1000" fill="hold"/>
                                        <p:tgtEl>
                                          <p:spTgt spid="635920">
                                            <p:txEl>
                                              <p:pRg st="1" end="1"/>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635920">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35920">
                                            <p:txEl>
                                              <p:pRg st="2" end="2"/>
                                            </p:txEl>
                                          </p:spTgt>
                                        </p:tgtEl>
                                        <p:attrNameLst>
                                          <p:attrName>style.visibility</p:attrName>
                                        </p:attrNameLst>
                                      </p:cBhvr>
                                      <p:to>
                                        <p:strVal val="visible"/>
                                      </p:to>
                                    </p:set>
                                    <p:anim calcmode="lin" valueType="num">
                                      <p:cBhvr additive="base">
                                        <p:cTn id="19" dur="1000" fill="hold"/>
                                        <p:tgtEl>
                                          <p:spTgt spid="635920">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635920">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35920">
                                            <p:txEl>
                                              <p:pRg st="3" end="3"/>
                                            </p:txEl>
                                          </p:spTgt>
                                        </p:tgtEl>
                                        <p:attrNameLst>
                                          <p:attrName>style.visibility</p:attrName>
                                        </p:attrNameLst>
                                      </p:cBhvr>
                                      <p:to>
                                        <p:strVal val="visible"/>
                                      </p:to>
                                    </p:set>
                                    <p:anim calcmode="lin" valueType="num">
                                      <p:cBhvr additive="base">
                                        <p:cTn id="23" dur="1000" fill="hold"/>
                                        <p:tgtEl>
                                          <p:spTgt spid="635920">
                                            <p:txEl>
                                              <p:pRg st="3" end="3"/>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635920">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35920">
                                            <p:txEl>
                                              <p:pRg st="4" end="4"/>
                                            </p:txEl>
                                          </p:spTgt>
                                        </p:tgtEl>
                                        <p:attrNameLst>
                                          <p:attrName>style.visibility</p:attrName>
                                        </p:attrNameLst>
                                      </p:cBhvr>
                                      <p:to>
                                        <p:strVal val="visible"/>
                                      </p:to>
                                    </p:set>
                                    <p:anim calcmode="lin" valueType="num">
                                      <p:cBhvr additive="base">
                                        <p:cTn id="27" dur="1000" fill="hold"/>
                                        <p:tgtEl>
                                          <p:spTgt spid="635920">
                                            <p:txEl>
                                              <p:pRg st="4" end="4"/>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635920">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35920">
                                            <p:txEl>
                                              <p:pRg st="5" end="5"/>
                                            </p:txEl>
                                          </p:spTgt>
                                        </p:tgtEl>
                                        <p:attrNameLst>
                                          <p:attrName>style.visibility</p:attrName>
                                        </p:attrNameLst>
                                      </p:cBhvr>
                                      <p:to>
                                        <p:strVal val="visible"/>
                                      </p:to>
                                    </p:set>
                                    <p:anim calcmode="lin" valueType="num">
                                      <p:cBhvr additive="base">
                                        <p:cTn id="31" dur="1000" fill="hold"/>
                                        <p:tgtEl>
                                          <p:spTgt spid="635920">
                                            <p:txEl>
                                              <p:pRg st="5" end="5"/>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635920">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635920">
                                            <p:txEl>
                                              <p:pRg st="6" end="6"/>
                                            </p:txEl>
                                          </p:spTgt>
                                        </p:tgtEl>
                                        <p:attrNameLst>
                                          <p:attrName>style.visibility</p:attrName>
                                        </p:attrNameLst>
                                      </p:cBhvr>
                                      <p:to>
                                        <p:strVal val="visible"/>
                                      </p:to>
                                    </p:set>
                                    <p:anim calcmode="lin" valueType="num">
                                      <p:cBhvr additive="base">
                                        <p:cTn id="35" dur="1000" fill="hold"/>
                                        <p:tgtEl>
                                          <p:spTgt spid="635920">
                                            <p:txEl>
                                              <p:pRg st="6" end="6"/>
                                            </p:txEl>
                                          </p:spTgt>
                                        </p:tgtEl>
                                        <p:attrNameLst>
                                          <p:attrName>ppt_x</p:attrName>
                                        </p:attrNameLst>
                                      </p:cBhvr>
                                      <p:tavLst>
                                        <p:tav tm="0">
                                          <p:val>
                                            <p:strVal val="#ppt_x"/>
                                          </p:val>
                                        </p:tav>
                                        <p:tav tm="100000">
                                          <p:val>
                                            <p:strVal val="#ppt_x"/>
                                          </p:val>
                                        </p:tav>
                                      </p:tavLst>
                                    </p:anim>
                                    <p:anim calcmode="lin" valueType="num">
                                      <p:cBhvr additive="base">
                                        <p:cTn id="36" dur="1000" fill="hold"/>
                                        <p:tgtEl>
                                          <p:spTgt spid="6359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sz="half" idx="1"/>
          </p:nvPr>
        </p:nvSpPr>
        <p:spPr/>
        <p:txBody>
          <a:bodyPr/>
          <a:lstStyle/>
          <a:p>
            <a:pPr marL="342900" indent="-342900">
              <a:spcBef>
                <a:spcPct val="20000"/>
              </a:spcBef>
            </a:pPr>
            <a:r>
              <a:rPr lang="en-US" sz="2800" smtClean="0"/>
              <a:t>On-site performance monitoring</a:t>
            </a:r>
          </a:p>
          <a:p>
            <a:pPr marL="742950" lvl="1" indent="-285750">
              <a:spcBef>
                <a:spcPct val="20000"/>
              </a:spcBef>
            </a:pPr>
            <a:r>
              <a:rPr lang="en-US" sz="2400" smtClean="0"/>
              <a:t>Research must show that the measures relate to safety of the horse</a:t>
            </a:r>
          </a:p>
          <a:p>
            <a:pPr marL="742950" lvl="1" indent="-285750">
              <a:spcBef>
                <a:spcPct val="20000"/>
              </a:spcBef>
            </a:pPr>
            <a:r>
              <a:rPr lang="en-US" sz="2400" smtClean="0"/>
              <a:t>Daily measurement of performance</a:t>
            </a:r>
          </a:p>
          <a:p>
            <a:pPr marL="742950" lvl="1" indent="-285750">
              <a:spcBef>
                <a:spcPct val="20000"/>
              </a:spcBef>
            </a:pPr>
            <a:r>
              <a:rPr lang="en-US" sz="2400" smtClean="0"/>
              <a:t>Periodic measurement of composition</a:t>
            </a:r>
          </a:p>
          <a:p>
            <a:pPr marL="742950" lvl="1" indent="-285750">
              <a:spcBef>
                <a:spcPct val="20000"/>
              </a:spcBef>
            </a:pPr>
            <a:endParaRPr lang="en-US" sz="2400" smtClean="0"/>
          </a:p>
        </p:txBody>
      </p:sp>
      <p:sp>
        <p:nvSpPr>
          <p:cNvPr id="22531" name="Rectangle 3"/>
          <p:cNvSpPr>
            <a:spLocks noChangeArrowheads="1"/>
          </p:cNvSpPr>
          <p:nvPr/>
        </p:nvSpPr>
        <p:spPr bwMode="auto">
          <a:xfrm>
            <a:off x="838200" y="609600"/>
            <a:ext cx="7766050" cy="1136650"/>
          </a:xfrm>
          <a:prstGeom prst="rect">
            <a:avLst/>
          </a:prstGeom>
          <a:noFill/>
          <a:ln w="9525">
            <a:noFill/>
            <a:miter lim="800000"/>
            <a:headEnd/>
            <a:tailEnd/>
          </a:ln>
        </p:spPr>
        <p:txBody>
          <a:bodyPr lIns="90000" tIns="46800" rIns="90000" bIns="46800" anchor="ctr"/>
          <a:lstStyle/>
          <a:p>
            <a:pPr algn="ctr" defTabSz="457200">
              <a:buClr>
                <a:srgbClr val="000000"/>
              </a:buClr>
              <a:buSzPct val="100000"/>
              <a:buFont typeface="Times New Roman" pitchFamily="18" charset="0"/>
              <a:buNone/>
            </a:pPr>
            <a:r>
              <a:rPr lang="en-US" sz="4000">
                <a:solidFill>
                  <a:srgbClr val="000000"/>
                </a:solidFill>
              </a:rPr>
              <a:t>Performance testing…</a:t>
            </a:r>
          </a:p>
        </p:txBody>
      </p:sp>
      <p:pic>
        <p:nvPicPr>
          <p:cNvPr id="22532" name="Picture 4" descr="No_sponsor_performance"/>
          <p:cNvPicPr>
            <a:picLocks noGrp="1" noChangeAspect="1" noChangeArrowheads="1"/>
          </p:cNvPicPr>
          <p:nvPr>
            <p:ph sz="half" idx="2"/>
          </p:nvPr>
        </p:nvPicPr>
        <p:blipFill>
          <a:blip r:embed="rId3"/>
          <a:srcRect/>
          <a:stretch>
            <a:fillRect/>
          </a:stretch>
        </p:blipFill>
        <p:spPr>
          <a:xfrm>
            <a:off x="6248400" y="1600200"/>
            <a:ext cx="2171700" cy="4108450"/>
          </a:xfrm>
        </p:spPr>
      </p:pic>
      <p:sp>
        <p:nvSpPr>
          <p:cNvPr id="22533" name="Text Box 5"/>
          <p:cNvSpPr txBox="1">
            <a:spLocks noChangeArrowheads="1"/>
          </p:cNvSpPr>
          <p:nvPr/>
        </p:nvSpPr>
        <p:spPr bwMode="auto">
          <a:xfrm>
            <a:off x="915988" y="5943600"/>
            <a:ext cx="7008812" cy="457200"/>
          </a:xfrm>
          <a:prstGeom prst="rect">
            <a:avLst/>
          </a:prstGeom>
          <a:solidFill>
            <a:schemeClr val="bg1"/>
          </a:solidFill>
          <a:ln w="9525">
            <a:noFill/>
            <a:miter lim="800000"/>
            <a:headEnd/>
            <a:tailEnd/>
          </a:ln>
        </p:spPr>
        <p:txBody>
          <a:bodyPr wrap="none">
            <a:spAutoFit/>
          </a:bodyPr>
          <a:lstStyle/>
          <a:p>
            <a:r>
              <a:rPr lang="en-US"/>
              <a:t>Do the research and determine which factors pose a risk</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z="4000" smtClean="0"/>
              <a:t>Surface has different function during </a:t>
            </a:r>
            <a:br>
              <a:rPr lang="en-US" sz="4000" smtClean="0"/>
            </a:br>
            <a:r>
              <a:rPr lang="en-US" sz="4000" smtClean="0"/>
              <a:t>phases of gait: Impact/loading</a:t>
            </a:r>
          </a:p>
        </p:txBody>
      </p:sp>
      <p:sp>
        <p:nvSpPr>
          <p:cNvPr id="23555" name="Rectangle 3"/>
          <p:cNvSpPr>
            <a:spLocks noGrp="1" noChangeArrowheads="1"/>
          </p:cNvSpPr>
          <p:nvPr>
            <p:ph type="body" sz="half" idx="2"/>
          </p:nvPr>
        </p:nvSpPr>
        <p:spPr/>
        <p:txBody>
          <a:bodyPr/>
          <a:lstStyle/>
          <a:p>
            <a:pPr marL="342900" indent="-342900">
              <a:spcBef>
                <a:spcPct val="20000"/>
              </a:spcBef>
            </a:pPr>
            <a:r>
              <a:rPr lang="en-US" smtClean="0"/>
              <a:t>Lower vertical modulus reduces strain rate </a:t>
            </a:r>
            <a:br>
              <a:rPr lang="en-US" smtClean="0"/>
            </a:br>
            <a:r>
              <a:rPr lang="en-US" smtClean="0"/>
              <a:t>and peak loads</a:t>
            </a:r>
          </a:p>
          <a:p>
            <a:pPr marL="342900" indent="-342900">
              <a:spcBef>
                <a:spcPct val="20000"/>
              </a:spcBef>
            </a:pPr>
            <a:r>
              <a:rPr lang="en-US" smtClean="0"/>
              <a:t>Shear failure reduces horizontal peak accelerations</a:t>
            </a:r>
          </a:p>
        </p:txBody>
      </p:sp>
      <p:pic>
        <p:nvPicPr>
          <p:cNvPr id="23556" name="Picture 4" descr="Front Limb Impact"/>
          <p:cNvPicPr>
            <a:picLocks noGrp="1" noChangeAspect="1" noChangeArrowheads="1"/>
          </p:cNvPicPr>
          <p:nvPr>
            <p:ph sz="half" idx="1"/>
          </p:nvPr>
        </p:nvPicPr>
        <p:blipFill>
          <a:blip r:embed="rId3"/>
          <a:srcRect/>
          <a:stretch>
            <a:fillRect/>
          </a:stretch>
        </p:blipFill>
        <p:spPr>
          <a:xfrm>
            <a:off x="685800" y="2362200"/>
            <a:ext cx="3687763" cy="3944938"/>
          </a:xfr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sz="4000" smtClean="0"/>
              <a:t>Surface has different function :</a:t>
            </a:r>
            <a:br>
              <a:rPr lang="en-US" sz="4000" smtClean="0"/>
            </a:br>
            <a:r>
              <a:rPr lang="en-US" sz="4000" smtClean="0"/>
              <a:t>Breakover/Propulsion</a:t>
            </a:r>
          </a:p>
        </p:txBody>
      </p:sp>
      <p:sp>
        <p:nvSpPr>
          <p:cNvPr id="24579" name="Rectangle 3"/>
          <p:cNvSpPr>
            <a:spLocks noGrp="1" noChangeArrowheads="1"/>
          </p:cNvSpPr>
          <p:nvPr>
            <p:ph type="body" sz="half" idx="2"/>
          </p:nvPr>
        </p:nvSpPr>
        <p:spPr>
          <a:xfrm>
            <a:off x="4645025" y="2743200"/>
            <a:ext cx="3806825" cy="3346450"/>
          </a:xfrm>
        </p:spPr>
        <p:txBody>
          <a:bodyPr/>
          <a:lstStyle/>
          <a:p>
            <a:pPr marL="342900" indent="-342900">
              <a:spcBef>
                <a:spcPct val="20000"/>
              </a:spcBef>
            </a:pPr>
            <a:r>
              <a:rPr lang="en-US" smtClean="0"/>
              <a:t>Shear strength to support hoof during propulsion </a:t>
            </a:r>
          </a:p>
          <a:p>
            <a:pPr marL="342900" indent="-342900">
              <a:spcBef>
                <a:spcPct val="20000"/>
              </a:spcBef>
            </a:pPr>
            <a:r>
              <a:rPr lang="en-US" smtClean="0"/>
              <a:t>Control hoof rotation during turn</a:t>
            </a:r>
          </a:p>
          <a:p>
            <a:pPr marL="342900" indent="-342900">
              <a:spcBef>
                <a:spcPct val="20000"/>
              </a:spcBef>
            </a:pPr>
            <a:endParaRPr lang="en-US" smtClean="0"/>
          </a:p>
        </p:txBody>
      </p:sp>
      <p:pic>
        <p:nvPicPr>
          <p:cNvPr id="24580" name="Picture 4" descr="Front Limb Break-Over"/>
          <p:cNvPicPr>
            <a:picLocks noGrp="1" noChangeAspect="1" noChangeArrowheads="1"/>
          </p:cNvPicPr>
          <p:nvPr>
            <p:ph sz="half" idx="1"/>
          </p:nvPr>
        </p:nvPicPr>
        <p:blipFill>
          <a:blip r:embed="rId3"/>
          <a:srcRect/>
          <a:stretch>
            <a:fillRect/>
          </a:stretch>
        </p:blipFill>
        <p:spPr>
          <a:xfrm>
            <a:off x="685800" y="2362200"/>
            <a:ext cx="3806825" cy="3600450"/>
          </a:xfrm>
        </p:spPr>
      </p:pic>
      <p:sp>
        <p:nvSpPr>
          <p:cNvPr id="24581" name="Rectangle 6"/>
          <p:cNvSpPr>
            <a:spLocks noChangeArrowheads="1"/>
          </p:cNvSpPr>
          <p:nvPr/>
        </p:nvSpPr>
        <p:spPr bwMode="auto">
          <a:xfrm>
            <a:off x="5105400" y="6248400"/>
            <a:ext cx="3276600" cy="274638"/>
          </a:xfrm>
          <a:prstGeom prst="rect">
            <a:avLst/>
          </a:prstGeom>
          <a:noFill/>
          <a:ln w="9525">
            <a:noFill/>
            <a:miter lim="800000"/>
            <a:headEnd/>
            <a:tailEnd/>
          </a:ln>
        </p:spPr>
        <p:txBody>
          <a:bodyPr wrap="none">
            <a:spAutoFit/>
          </a:bodyPr>
          <a:lstStyle/>
          <a:p>
            <a:r>
              <a:rPr lang="en-US" sz="1200"/>
              <a:t>http://www.wyammyranch.com/horses/sangria.jpg</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p:txBody>
          <a:bodyPr/>
          <a:lstStyle/>
          <a:p>
            <a:r>
              <a:rPr lang="en-US" sz="4000" smtClean="0"/>
              <a:t>Biomechanical Hoof Tester</a:t>
            </a:r>
          </a:p>
        </p:txBody>
      </p:sp>
      <p:sp>
        <p:nvSpPr>
          <p:cNvPr id="7172" name="Rectangle 4"/>
          <p:cNvSpPr>
            <a:spLocks noGrp="1" noChangeArrowheads="1"/>
          </p:cNvSpPr>
          <p:nvPr>
            <p:ph type="body" sz="half" idx="1"/>
          </p:nvPr>
        </p:nvSpPr>
        <p:spPr>
          <a:xfrm>
            <a:off x="685800" y="1752600"/>
            <a:ext cx="5410200" cy="3276600"/>
          </a:xfrm>
        </p:spPr>
        <p:txBody>
          <a:bodyPr/>
          <a:lstStyle/>
          <a:p>
            <a:pPr marL="342900" indent="-342900">
              <a:spcBef>
                <a:spcPct val="20000"/>
              </a:spcBef>
            </a:pPr>
            <a:r>
              <a:rPr lang="en-US" sz="2800" smtClean="0"/>
              <a:t>Biomechanical Hoof Tester</a:t>
            </a:r>
          </a:p>
          <a:p>
            <a:pPr marL="742950" lvl="1" indent="-285750">
              <a:spcBef>
                <a:spcPct val="20000"/>
              </a:spcBef>
            </a:pPr>
            <a:r>
              <a:rPr lang="en-US" sz="2400" smtClean="0"/>
              <a:t>Started in 1998, testing in 2004</a:t>
            </a:r>
          </a:p>
          <a:p>
            <a:pPr marL="742950" lvl="1" indent="-285750">
              <a:spcBef>
                <a:spcPct val="20000"/>
              </a:spcBef>
            </a:pPr>
            <a:r>
              <a:rPr lang="en-US" sz="2400" smtClean="0"/>
              <a:t>Comparison of 26 tracks and 6 Synthetic Tracks </a:t>
            </a:r>
          </a:p>
          <a:p>
            <a:pPr marL="342900" indent="-342900">
              <a:spcBef>
                <a:spcPct val="20000"/>
              </a:spcBef>
            </a:pPr>
            <a:r>
              <a:rPr lang="en-US" sz="2800" smtClean="0"/>
              <a:t>During breaks (40 min)</a:t>
            </a:r>
          </a:p>
          <a:p>
            <a:pPr marL="342900" indent="-342900">
              <a:spcBef>
                <a:spcPct val="20000"/>
              </a:spcBef>
            </a:pPr>
            <a:r>
              <a:rPr lang="en-US" sz="2800" smtClean="0"/>
              <a:t>Simultaneously measure shear and hardness</a:t>
            </a:r>
          </a:p>
          <a:p>
            <a:pPr marL="742950" lvl="1" indent="-285750">
              <a:spcBef>
                <a:spcPct val="20000"/>
              </a:spcBef>
            </a:pPr>
            <a:endParaRPr lang="en-US" sz="2400" smtClean="0"/>
          </a:p>
        </p:txBody>
      </p:sp>
      <p:pic>
        <p:nvPicPr>
          <p:cNvPr id="621573" name="04CAHo01a.avi">
            <a:hlinkClick r:id="" action="ppaction://media"/>
          </p:cNvPr>
          <p:cNvPicPr>
            <a:picLocks noGrp="1" noRot="1" noChangeAspect="1" noChangeArrowheads="1"/>
          </p:cNvPicPr>
          <p:nvPr>
            <p:ph sz="quarter" idx="2"/>
            <a:videoFile r:link="rId2"/>
          </p:nvPr>
        </p:nvPicPr>
        <p:blipFill>
          <a:blip r:embed="rId6"/>
          <a:srcRect/>
          <a:stretch>
            <a:fillRect/>
          </a:stretch>
        </p:blipFill>
        <p:spPr>
          <a:xfrm>
            <a:off x="533400" y="4876800"/>
            <a:ext cx="2571750" cy="1524000"/>
          </a:xfrm>
        </p:spPr>
      </p:pic>
      <p:pic>
        <p:nvPicPr>
          <p:cNvPr id="621574" name="CaInsImpc.avi">
            <a:hlinkClick r:id="" action="ppaction://media"/>
          </p:cNvPr>
          <p:cNvPicPr>
            <a:picLocks noGrp="1" noRot="1" noChangeAspect="1" noChangeArrowheads="1"/>
          </p:cNvPicPr>
          <p:nvPr>
            <p:ph sz="quarter" idx="3"/>
            <a:videoFile r:link="rId3"/>
          </p:nvPr>
        </p:nvPicPr>
        <p:blipFill>
          <a:blip r:embed="rId7"/>
          <a:srcRect/>
          <a:stretch>
            <a:fillRect/>
          </a:stretch>
        </p:blipFill>
        <p:spPr>
          <a:xfrm>
            <a:off x="3200400" y="4953000"/>
            <a:ext cx="2209800" cy="1500188"/>
          </a:xfrm>
        </p:spPr>
      </p:pic>
      <p:graphicFrame>
        <p:nvGraphicFramePr>
          <p:cNvPr id="7170" name="Object 7"/>
          <p:cNvGraphicFramePr>
            <a:graphicFrameLocks noChangeAspect="1"/>
          </p:cNvGraphicFramePr>
          <p:nvPr/>
        </p:nvGraphicFramePr>
        <p:xfrm>
          <a:off x="6096000" y="2057400"/>
          <a:ext cx="2749550" cy="3270250"/>
        </p:xfrm>
        <a:graphic>
          <a:graphicData uri="http://schemas.openxmlformats.org/presentationml/2006/ole">
            <p:oleObj spid="_x0000_s7170" name="Photo Editor Photo" r:id="rId8" imgW="10409524" imgH="12390476" progId="">
              <p:embed/>
            </p:oleObj>
          </a:graphicData>
        </a:graphic>
      </p:graphicFrame>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157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21573"/>
                                        </p:tgtEl>
                                      </p:cBhvr>
                                    </p:cmd>
                                  </p:childTnLst>
                                </p:cTn>
                              </p:par>
                            </p:childTnLst>
                          </p:cTn>
                        </p:par>
                      </p:childTnLst>
                    </p:cTn>
                  </p:par>
                </p:childTnLst>
              </p:cTn>
              <p:nextCondLst>
                <p:cond evt="onClick" delay="0">
                  <p:tgtEl>
                    <p:spTgt spid="621573"/>
                  </p:tgtEl>
                </p:cond>
              </p:nextCondLst>
            </p:seq>
            <p:video>
              <p:cMediaNode>
                <p:cTn id="7" fill="hold" display="0">
                  <p:stCondLst>
                    <p:cond delay="indefinite"/>
                  </p:stCondLst>
                  <p:endCondLst>
                    <p:cond evt="onNext" delay="0">
                      <p:tgtEl>
                        <p:sldTgt/>
                      </p:tgtEl>
                    </p:cond>
                    <p:cond evt="onPrev" delay="0">
                      <p:tgtEl>
                        <p:sldTgt/>
                      </p:tgtEl>
                    </p:cond>
                  </p:endCondLst>
                </p:cTn>
                <p:tgtEl>
                  <p:spTgt spid="621573"/>
                </p:tgtEl>
              </p:cMediaNode>
            </p:video>
            <p:seq concurrent="1" nextAc="seek">
              <p:cTn id="8" restart="whenNotActive" fill="hold" evtFilter="cancelBubble" nodeType="interactiveSeq">
                <p:stCondLst>
                  <p:cond evt="onClick" delay="0">
                    <p:tgtEl>
                      <p:spTgt spid="62157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21574"/>
                                        </p:tgtEl>
                                      </p:cBhvr>
                                    </p:cmd>
                                  </p:childTnLst>
                                </p:cTn>
                              </p:par>
                            </p:childTnLst>
                          </p:cTn>
                        </p:par>
                      </p:childTnLst>
                    </p:cTn>
                  </p:par>
                </p:childTnLst>
              </p:cTn>
              <p:nextCondLst>
                <p:cond evt="onClick" delay="0">
                  <p:tgtEl>
                    <p:spTgt spid="621574"/>
                  </p:tgtEl>
                </p:cond>
              </p:nextCondLst>
            </p:seq>
            <p:video>
              <p:cMediaNode>
                <p:cTn id="13" fill="hold" display="0">
                  <p:stCondLst>
                    <p:cond delay="indefinite"/>
                  </p:stCondLst>
                  <p:endCondLst>
                    <p:cond evt="onNext" delay="0">
                      <p:tgtEl>
                        <p:sldTgt/>
                      </p:tgtEl>
                    </p:cond>
                    <p:cond evt="onPrev" delay="0">
                      <p:tgtEl>
                        <p:sldTgt/>
                      </p:tgtEl>
                    </p:cond>
                  </p:endCondLst>
                </p:cTn>
                <p:tgtEl>
                  <p:spTgt spid="62157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685800" y="609600"/>
            <a:ext cx="2895600" cy="2057400"/>
          </a:xfrm>
        </p:spPr>
        <p:txBody>
          <a:bodyPr/>
          <a:lstStyle/>
          <a:p>
            <a:r>
              <a:rPr lang="en-US" sz="4000" smtClean="0"/>
              <a:t>Surface</a:t>
            </a:r>
            <a:br>
              <a:rPr lang="en-US" sz="4000" smtClean="0"/>
            </a:br>
            <a:r>
              <a:rPr lang="en-US" sz="4000" smtClean="0"/>
              <a:t>Performance</a:t>
            </a:r>
          </a:p>
        </p:txBody>
      </p:sp>
      <p:grpSp>
        <p:nvGrpSpPr>
          <p:cNvPr id="8197" name="Group 3"/>
          <p:cNvGrpSpPr>
            <a:grpSpLocks/>
          </p:cNvGrpSpPr>
          <p:nvPr/>
        </p:nvGrpSpPr>
        <p:grpSpPr bwMode="auto">
          <a:xfrm>
            <a:off x="2406650" y="2514600"/>
            <a:ext cx="2133600" cy="1066800"/>
            <a:chOff x="1008" y="1440"/>
            <a:chExt cx="1536" cy="807"/>
          </a:xfrm>
        </p:grpSpPr>
        <p:graphicFrame>
          <p:nvGraphicFramePr>
            <p:cNvPr id="8195" name="Object 4"/>
            <p:cNvGraphicFramePr>
              <a:graphicFrameLocks noChangeAspect="1"/>
            </p:cNvGraphicFramePr>
            <p:nvPr/>
          </p:nvGraphicFramePr>
          <p:xfrm>
            <a:off x="1392" y="1440"/>
            <a:ext cx="1152" cy="807"/>
          </p:xfrm>
          <a:graphic>
            <a:graphicData uri="http://schemas.openxmlformats.org/presentationml/2006/ole">
              <p:oleObj spid="_x0000_s8195" r:id="rId4" imgW="4204449" imgH="2945195" progId="">
                <p:embed/>
              </p:oleObj>
            </a:graphicData>
          </a:graphic>
        </p:graphicFrame>
        <p:sp>
          <p:nvSpPr>
            <p:cNvPr id="8212" name="Line 5"/>
            <p:cNvSpPr>
              <a:spLocks noChangeShapeType="1"/>
            </p:cNvSpPr>
            <p:nvPr/>
          </p:nvSpPr>
          <p:spPr bwMode="auto">
            <a:xfrm>
              <a:off x="1008" y="2160"/>
              <a:ext cx="528" cy="1"/>
            </a:xfrm>
            <a:prstGeom prst="line">
              <a:avLst/>
            </a:prstGeom>
            <a:noFill/>
            <a:ln w="25560">
              <a:solidFill>
                <a:srgbClr val="000000"/>
              </a:solidFill>
              <a:round/>
              <a:headEnd/>
              <a:tailEnd type="triangle" w="med" len="med"/>
            </a:ln>
          </p:spPr>
          <p:txBody>
            <a:bodyPr/>
            <a:lstStyle/>
            <a:p>
              <a:endParaRPr lang="en-US"/>
            </a:p>
          </p:txBody>
        </p:sp>
      </p:grpSp>
      <p:grpSp>
        <p:nvGrpSpPr>
          <p:cNvPr id="8198" name="Group 6"/>
          <p:cNvGrpSpPr>
            <a:grpSpLocks/>
          </p:cNvGrpSpPr>
          <p:nvPr/>
        </p:nvGrpSpPr>
        <p:grpSpPr bwMode="auto">
          <a:xfrm>
            <a:off x="6292850" y="5181600"/>
            <a:ext cx="1066800" cy="1143000"/>
            <a:chOff x="3072" y="864"/>
            <a:chExt cx="780" cy="864"/>
          </a:xfrm>
        </p:grpSpPr>
        <p:graphicFrame>
          <p:nvGraphicFramePr>
            <p:cNvPr id="8194" name="Object 7"/>
            <p:cNvGraphicFramePr>
              <a:graphicFrameLocks noChangeAspect="1"/>
            </p:cNvGraphicFramePr>
            <p:nvPr/>
          </p:nvGraphicFramePr>
          <p:xfrm>
            <a:off x="3072" y="864"/>
            <a:ext cx="780" cy="864"/>
          </p:xfrm>
          <a:graphic>
            <a:graphicData uri="http://schemas.openxmlformats.org/presentationml/2006/ole">
              <p:oleObj spid="_x0000_s8194" r:id="rId5" imgW="3173107" imgH="3515216" progId="">
                <p:embed/>
              </p:oleObj>
            </a:graphicData>
          </a:graphic>
        </p:graphicFrame>
        <p:sp>
          <p:nvSpPr>
            <p:cNvPr id="8211" name="Line 8"/>
            <p:cNvSpPr>
              <a:spLocks noChangeShapeType="1"/>
            </p:cNvSpPr>
            <p:nvPr/>
          </p:nvSpPr>
          <p:spPr bwMode="auto">
            <a:xfrm>
              <a:off x="3216" y="1200"/>
              <a:ext cx="1" cy="480"/>
            </a:xfrm>
            <a:prstGeom prst="line">
              <a:avLst/>
            </a:prstGeom>
            <a:noFill/>
            <a:ln w="25560">
              <a:solidFill>
                <a:srgbClr val="000000"/>
              </a:solidFill>
              <a:round/>
              <a:headEnd/>
              <a:tailEnd type="triangle" w="med" len="med"/>
            </a:ln>
          </p:spPr>
          <p:txBody>
            <a:bodyPr/>
            <a:lstStyle/>
            <a:p>
              <a:endParaRPr lang="en-US"/>
            </a:p>
          </p:txBody>
        </p:sp>
      </p:grpSp>
      <p:pic>
        <p:nvPicPr>
          <p:cNvPr id="8199" name="Picture 9"/>
          <p:cNvPicPr>
            <a:picLocks noGrp="1" noChangeAspect="1" noChangeArrowheads="1"/>
          </p:cNvPicPr>
          <p:nvPr>
            <p:ph idx="1"/>
          </p:nvPr>
        </p:nvPicPr>
        <p:blipFill>
          <a:blip r:embed="rId6"/>
          <a:srcRect/>
          <a:stretch>
            <a:fillRect/>
          </a:stretch>
        </p:blipFill>
        <p:spPr>
          <a:xfrm>
            <a:off x="4540250" y="1066800"/>
            <a:ext cx="3990975" cy="4108450"/>
          </a:xfrm>
        </p:spPr>
      </p:pic>
      <p:grpSp>
        <p:nvGrpSpPr>
          <p:cNvPr id="8200" name="Group 10"/>
          <p:cNvGrpSpPr>
            <a:grpSpLocks/>
          </p:cNvGrpSpPr>
          <p:nvPr/>
        </p:nvGrpSpPr>
        <p:grpSpPr bwMode="auto">
          <a:xfrm>
            <a:off x="3854450" y="1143000"/>
            <a:ext cx="811213" cy="3810000"/>
            <a:chOff x="2428" y="720"/>
            <a:chExt cx="511" cy="2400"/>
          </a:xfrm>
        </p:grpSpPr>
        <p:sp>
          <p:nvSpPr>
            <p:cNvPr id="8209" name="Text Box 11"/>
            <p:cNvSpPr txBox="1">
              <a:spLocks noChangeArrowheads="1"/>
            </p:cNvSpPr>
            <p:nvPr/>
          </p:nvSpPr>
          <p:spPr bwMode="auto">
            <a:xfrm>
              <a:off x="2428" y="720"/>
              <a:ext cx="436" cy="288"/>
            </a:xfrm>
            <a:prstGeom prst="rect">
              <a:avLst/>
            </a:prstGeom>
            <a:noFill/>
            <a:ln w="9525">
              <a:noFill/>
              <a:miter lim="800000"/>
              <a:headEnd/>
              <a:tailEnd/>
            </a:ln>
          </p:spPr>
          <p:txBody>
            <a:bodyPr wrap="none">
              <a:spAutoFit/>
            </a:bodyPr>
            <a:lstStyle/>
            <a:p>
              <a:r>
                <a:rPr lang="en-US">
                  <a:solidFill>
                    <a:srgbClr val="000066"/>
                  </a:solidFill>
                </a:rPr>
                <a:t>Fast</a:t>
              </a:r>
            </a:p>
          </p:txBody>
        </p:sp>
        <p:sp>
          <p:nvSpPr>
            <p:cNvPr id="8210" name="Text Box 12"/>
            <p:cNvSpPr txBox="1">
              <a:spLocks noChangeArrowheads="1"/>
            </p:cNvSpPr>
            <p:nvPr/>
          </p:nvSpPr>
          <p:spPr bwMode="auto">
            <a:xfrm>
              <a:off x="2428" y="2832"/>
              <a:ext cx="511" cy="288"/>
            </a:xfrm>
            <a:prstGeom prst="rect">
              <a:avLst/>
            </a:prstGeom>
            <a:noFill/>
            <a:ln w="9525">
              <a:noFill/>
              <a:miter lim="800000"/>
              <a:headEnd/>
              <a:tailEnd/>
            </a:ln>
          </p:spPr>
          <p:txBody>
            <a:bodyPr wrap="none">
              <a:spAutoFit/>
            </a:bodyPr>
            <a:lstStyle/>
            <a:p>
              <a:r>
                <a:rPr lang="en-US">
                  <a:solidFill>
                    <a:srgbClr val="000066"/>
                  </a:solidFill>
                </a:rPr>
                <a:t>Slow</a:t>
              </a:r>
            </a:p>
          </p:txBody>
        </p:sp>
      </p:grpSp>
      <p:grpSp>
        <p:nvGrpSpPr>
          <p:cNvPr id="8201" name="Group 13"/>
          <p:cNvGrpSpPr>
            <a:grpSpLocks/>
          </p:cNvGrpSpPr>
          <p:nvPr/>
        </p:nvGrpSpPr>
        <p:grpSpPr bwMode="auto">
          <a:xfrm>
            <a:off x="4600575" y="5181600"/>
            <a:ext cx="4086225" cy="457200"/>
            <a:chOff x="2898" y="3264"/>
            <a:chExt cx="2574" cy="288"/>
          </a:xfrm>
        </p:grpSpPr>
        <p:sp>
          <p:nvSpPr>
            <p:cNvPr id="8207" name="Text Box 14"/>
            <p:cNvSpPr txBox="1">
              <a:spLocks noChangeArrowheads="1"/>
            </p:cNvSpPr>
            <p:nvPr/>
          </p:nvSpPr>
          <p:spPr bwMode="auto">
            <a:xfrm>
              <a:off x="2898" y="3264"/>
              <a:ext cx="436" cy="288"/>
            </a:xfrm>
            <a:prstGeom prst="rect">
              <a:avLst/>
            </a:prstGeom>
            <a:noFill/>
            <a:ln w="9525">
              <a:noFill/>
              <a:miter lim="800000"/>
              <a:headEnd/>
              <a:tailEnd/>
            </a:ln>
          </p:spPr>
          <p:txBody>
            <a:bodyPr wrap="none">
              <a:spAutoFit/>
            </a:bodyPr>
            <a:lstStyle/>
            <a:p>
              <a:r>
                <a:rPr lang="en-US">
                  <a:solidFill>
                    <a:srgbClr val="000066"/>
                  </a:solidFill>
                </a:rPr>
                <a:t>Soft</a:t>
              </a:r>
            </a:p>
          </p:txBody>
        </p:sp>
        <p:sp>
          <p:nvSpPr>
            <p:cNvPr id="8208" name="Text Box 15"/>
            <p:cNvSpPr txBox="1">
              <a:spLocks noChangeArrowheads="1"/>
            </p:cNvSpPr>
            <p:nvPr/>
          </p:nvSpPr>
          <p:spPr bwMode="auto">
            <a:xfrm>
              <a:off x="4972" y="3264"/>
              <a:ext cx="500" cy="288"/>
            </a:xfrm>
            <a:prstGeom prst="rect">
              <a:avLst/>
            </a:prstGeom>
            <a:noFill/>
            <a:ln w="9525">
              <a:noFill/>
              <a:miter lim="800000"/>
              <a:headEnd/>
              <a:tailEnd/>
            </a:ln>
          </p:spPr>
          <p:txBody>
            <a:bodyPr wrap="none">
              <a:spAutoFit/>
            </a:bodyPr>
            <a:lstStyle/>
            <a:p>
              <a:r>
                <a:rPr lang="en-US">
                  <a:solidFill>
                    <a:srgbClr val="000066"/>
                  </a:solidFill>
                </a:rPr>
                <a:t>Hard</a:t>
              </a:r>
            </a:p>
          </p:txBody>
        </p:sp>
      </p:grpSp>
      <p:sp>
        <p:nvSpPr>
          <p:cNvPr id="8202" name="Line 16"/>
          <p:cNvSpPr>
            <a:spLocks noChangeShapeType="1"/>
          </p:cNvSpPr>
          <p:nvPr/>
        </p:nvSpPr>
        <p:spPr bwMode="auto">
          <a:xfrm>
            <a:off x="7162800" y="3124200"/>
            <a:ext cx="0" cy="762000"/>
          </a:xfrm>
          <a:prstGeom prst="line">
            <a:avLst/>
          </a:prstGeom>
          <a:noFill/>
          <a:ln w="9525">
            <a:solidFill>
              <a:schemeClr val="tx1"/>
            </a:solidFill>
            <a:round/>
            <a:headEnd type="triangle" w="med" len="med"/>
            <a:tailEnd type="triangle" w="med" len="med"/>
          </a:ln>
        </p:spPr>
        <p:txBody>
          <a:bodyPr/>
          <a:lstStyle/>
          <a:p>
            <a:endParaRPr lang="en-US"/>
          </a:p>
        </p:txBody>
      </p:sp>
      <p:sp>
        <p:nvSpPr>
          <p:cNvPr id="8203" name="Line 17"/>
          <p:cNvSpPr>
            <a:spLocks noChangeShapeType="1"/>
          </p:cNvSpPr>
          <p:nvPr/>
        </p:nvSpPr>
        <p:spPr bwMode="auto">
          <a:xfrm>
            <a:off x="6172200" y="2209800"/>
            <a:ext cx="533400" cy="0"/>
          </a:xfrm>
          <a:prstGeom prst="line">
            <a:avLst/>
          </a:prstGeom>
          <a:noFill/>
          <a:ln w="9525">
            <a:solidFill>
              <a:schemeClr val="tx1"/>
            </a:solidFill>
            <a:round/>
            <a:headEnd type="triangle" w="med" len="med"/>
            <a:tailEnd type="triangle" w="med" len="med"/>
          </a:ln>
        </p:spPr>
        <p:txBody>
          <a:bodyPr/>
          <a:lstStyle/>
          <a:p>
            <a:endParaRPr lang="en-US"/>
          </a:p>
        </p:txBody>
      </p:sp>
      <p:sp>
        <p:nvSpPr>
          <p:cNvPr id="8204" name="Text Box 18"/>
          <p:cNvSpPr txBox="1">
            <a:spLocks noChangeArrowheads="1"/>
          </p:cNvSpPr>
          <p:nvPr/>
        </p:nvSpPr>
        <p:spPr bwMode="auto">
          <a:xfrm>
            <a:off x="5715000" y="1295400"/>
            <a:ext cx="1501775" cy="822325"/>
          </a:xfrm>
          <a:prstGeom prst="rect">
            <a:avLst/>
          </a:prstGeom>
          <a:solidFill>
            <a:schemeClr val="bg1"/>
          </a:solidFill>
          <a:ln w="9525">
            <a:noFill/>
            <a:miter lim="800000"/>
            <a:headEnd/>
            <a:tailEnd/>
          </a:ln>
        </p:spPr>
        <p:txBody>
          <a:bodyPr wrap="none">
            <a:spAutoFit/>
          </a:bodyPr>
          <a:lstStyle/>
          <a:p>
            <a:pPr algn="ctr"/>
            <a:r>
              <a:rPr lang="en-US">
                <a:solidFill>
                  <a:srgbClr val="000066"/>
                </a:solidFill>
              </a:rPr>
              <a:t>Vertical</a:t>
            </a:r>
          </a:p>
          <a:p>
            <a:pPr algn="ctr"/>
            <a:r>
              <a:rPr lang="en-US">
                <a:solidFill>
                  <a:srgbClr val="000066"/>
                </a:solidFill>
              </a:rPr>
              <a:t>Variability</a:t>
            </a:r>
          </a:p>
        </p:txBody>
      </p:sp>
      <p:sp>
        <p:nvSpPr>
          <p:cNvPr id="8205" name="Text Box 19"/>
          <p:cNvSpPr txBox="1">
            <a:spLocks noChangeArrowheads="1"/>
          </p:cNvSpPr>
          <p:nvPr/>
        </p:nvSpPr>
        <p:spPr bwMode="auto">
          <a:xfrm>
            <a:off x="7239000" y="2819400"/>
            <a:ext cx="914400" cy="1409700"/>
          </a:xfrm>
          <a:prstGeom prst="rect">
            <a:avLst/>
          </a:prstGeom>
          <a:solidFill>
            <a:schemeClr val="bg1"/>
          </a:solidFill>
          <a:ln w="9525">
            <a:noFill/>
            <a:miter lim="800000"/>
            <a:headEnd/>
            <a:tailEnd/>
          </a:ln>
        </p:spPr>
        <p:txBody>
          <a:bodyPr vert="eaVert" wrap="none">
            <a:spAutoFit/>
          </a:bodyPr>
          <a:lstStyle/>
          <a:p>
            <a:pPr algn="ctr"/>
            <a:r>
              <a:rPr lang="en-US">
                <a:solidFill>
                  <a:srgbClr val="000066"/>
                </a:solidFill>
              </a:rPr>
              <a:t>Shear</a:t>
            </a:r>
          </a:p>
          <a:p>
            <a:pPr algn="ctr"/>
            <a:r>
              <a:rPr lang="en-US">
                <a:solidFill>
                  <a:srgbClr val="000066"/>
                </a:solidFill>
              </a:rPr>
              <a:t>Variability</a:t>
            </a:r>
          </a:p>
        </p:txBody>
      </p:sp>
      <p:sp>
        <p:nvSpPr>
          <p:cNvPr id="8206" name="Rectangle 20"/>
          <p:cNvSpPr>
            <a:spLocks noChangeArrowheads="1"/>
          </p:cNvSpPr>
          <p:nvPr/>
        </p:nvSpPr>
        <p:spPr bwMode="auto">
          <a:xfrm>
            <a:off x="838200" y="3962400"/>
            <a:ext cx="2895600" cy="2057400"/>
          </a:xfrm>
          <a:prstGeom prst="rect">
            <a:avLst/>
          </a:prstGeom>
          <a:noFill/>
          <a:ln w="9525">
            <a:noFill/>
            <a:miter lim="800000"/>
            <a:headEnd/>
            <a:tailEnd/>
          </a:ln>
        </p:spPr>
        <p:txBody>
          <a:bodyPr lIns="90000" tIns="46800" rIns="90000" bIns="46800" anchor="ctr"/>
          <a:lstStyle/>
          <a:p>
            <a:pPr defTabSz="457200">
              <a:buClr>
                <a:srgbClr val="000000"/>
              </a:buClr>
              <a:buSzPct val="100000"/>
              <a:buFont typeface="Times New Roman" pitchFamily="18" charset="0"/>
              <a:buChar char="•"/>
            </a:pPr>
            <a:r>
              <a:rPr lang="en-US" sz="3200">
                <a:solidFill>
                  <a:srgbClr val="000000"/>
                </a:solidFill>
              </a:rPr>
              <a:t> Location on </a:t>
            </a:r>
            <a:br>
              <a:rPr lang="en-US" sz="3200">
                <a:solidFill>
                  <a:srgbClr val="000000"/>
                </a:solidFill>
              </a:rPr>
            </a:br>
            <a:r>
              <a:rPr lang="en-US" sz="3200">
                <a:solidFill>
                  <a:srgbClr val="000000"/>
                </a:solidFill>
              </a:rPr>
              <a:t>  the graph</a:t>
            </a:r>
            <a:br>
              <a:rPr lang="en-US" sz="3200">
                <a:solidFill>
                  <a:srgbClr val="000000"/>
                </a:solidFill>
              </a:rPr>
            </a:br>
            <a:r>
              <a:rPr lang="en-US" sz="3200">
                <a:solidFill>
                  <a:srgbClr val="000000"/>
                </a:solidFill>
              </a:rPr>
              <a:t/>
            </a:r>
            <a:br>
              <a:rPr lang="en-US" sz="3200">
                <a:solidFill>
                  <a:srgbClr val="000000"/>
                </a:solidFill>
              </a:rPr>
            </a:br>
            <a:r>
              <a:rPr lang="en-US" sz="3200">
                <a:solidFill>
                  <a:srgbClr val="000000"/>
                </a:solidFill>
              </a:rPr>
              <a:t>Amount of</a:t>
            </a:r>
            <a:br>
              <a:rPr lang="en-US" sz="3200">
                <a:solidFill>
                  <a:srgbClr val="000000"/>
                </a:solidFill>
              </a:rPr>
            </a:br>
            <a:r>
              <a:rPr lang="en-US" sz="3200">
                <a:solidFill>
                  <a:srgbClr val="000000"/>
                </a:solidFill>
              </a:rPr>
              <a:t>  variability</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z="4000" smtClean="0"/>
              <a:t>Example: What Happens? </a:t>
            </a:r>
            <a:br>
              <a:rPr lang="en-US" sz="4000" smtClean="0"/>
            </a:br>
            <a:r>
              <a:rPr lang="en-US" sz="4000" smtClean="0"/>
              <a:t>Rip, Till and then Set a Racetrack?</a:t>
            </a:r>
          </a:p>
        </p:txBody>
      </p:sp>
      <p:pic>
        <p:nvPicPr>
          <p:cNvPr id="25603" name="Picture 3"/>
          <p:cNvPicPr>
            <a:picLocks noGrp="1" noChangeAspect="1" noChangeArrowheads="1"/>
          </p:cNvPicPr>
          <p:nvPr>
            <p:ph sz="quarter" idx="2"/>
          </p:nvPr>
        </p:nvPicPr>
        <p:blipFill>
          <a:blip r:embed="rId3"/>
          <a:srcRect/>
          <a:stretch>
            <a:fillRect/>
          </a:stretch>
        </p:blipFill>
        <p:spPr>
          <a:xfrm>
            <a:off x="714375" y="1981200"/>
            <a:ext cx="3248025" cy="3429000"/>
          </a:xfrm>
        </p:spPr>
      </p:pic>
      <p:pic>
        <p:nvPicPr>
          <p:cNvPr id="641028" name="Picture 4"/>
          <p:cNvPicPr>
            <a:picLocks noGrp="1" noChangeAspect="1" noChangeArrowheads="1"/>
          </p:cNvPicPr>
          <p:nvPr>
            <p:ph sz="quarter" idx="3"/>
          </p:nvPr>
        </p:nvPicPr>
        <p:blipFill>
          <a:blip r:embed="rId4"/>
          <a:srcRect/>
          <a:stretch>
            <a:fillRect/>
          </a:stretch>
        </p:blipFill>
        <p:spPr>
          <a:xfrm>
            <a:off x="5638800" y="2667000"/>
            <a:ext cx="3265488" cy="3352800"/>
          </a:xfrm>
        </p:spPr>
      </p:pic>
      <p:sp>
        <p:nvSpPr>
          <p:cNvPr id="641029" name="AutoShape 5"/>
          <p:cNvSpPr>
            <a:spLocks noChangeArrowheads="1"/>
          </p:cNvSpPr>
          <p:nvPr/>
        </p:nvSpPr>
        <p:spPr bwMode="auto">
          <a:xfrm>
            <a:off x="4038600" y="3733800"/>
            <a:ext cx="1600200" cy="1219200"/>
          </a:xfrm>
          <a:prstGeom prst="rightArrow">
            <a:avLst>
              <a:gd name="adj1" fmla="val 50000"/>
              <a:gd name="adj2" fmla="val 32813"/>
            </a:avLst>
          </a:prstGeom>
          <a:solidFill>
            <a:srgbClr val="00B8FF"/>
          </a:solidFill>
          <a:ln w="9525">
            <a:solidFill>
              <a:schemeClr val="tx1"/>
            </a:solidFill>
            <a:miter lim="800000"/>
            <a:headEnd/>
            <a:tailEnd/>
          </a:ln>
        </p:spPr>
        <p:txBody>
          <a:bodyPr wrap="none" anchor="ctr"/>
          <a:lstStyle/>
          <a:p>
            <a:endParaRPr lang="en-US"/>
          </a:p>
        </p:txBody>
      </p:sp>
      <p:sp>
        <p:nvSpPr>
          <p:cNvPr id="641030" name="Text Box 6"/>
          <p:cNvSpPr txBox="1">
            <a:spLocks noChangeArrowheads="1"/>
          </p:cNvSpPr>
          <p:nvPr/>
        </p:nvSpPr>
        <p:spPr bwMode="auto">
          <a:xfrm>
            <a:off x="7086600" y="1905000"/>
            <a:ext cx="1784350" cy="701675"/>
          </a:xfrm>
          <a:prstGeom prst="rect">
            <a:avLst/>
          </a:prstGeom>
          <a:noFill/>
          <a:ln w="9525">
            <a:noFill/>
            <a:miter lim="800000"/>
            <a:headEnd/>
            <a:tailEnd/>
          </a:ln>
        </p:spPr>
        <p:txBody>
          <a:bodyPr wrap="none">
            <a:spAutoFit/>
          </a:bodyPr>
          <a:lstStyle/>
          <a:p>
            <a:pPr algn="ctr"/>
            <a:r>
              <a:rPr lang="en-US" sz="2000" b="1">
                <a:solidFill>
                  <a:srgbClr val="000066"/>
                </a:solidFill>
              </a:rPr>
              <a:t>Softer &amp;</a:t>
            </a:r>
          </a:p>
          <a:p>
            <a:pPr algn="ctr"/>
            <a:r>
              <a:rPr lang="en-US" sz="2000" b="1">
                <a:solidFill>
                  <a:srgbClr val="000066"/>
                </a:solidFill>
              </a:rPr>
              <a:t>More Variable</a:t>
            </a:r>
          </a:p>
        </p:txBody>
      </p:sp>
      <p:grpSp>
        <p:nvGrpSpPr>
          <p:cNvPr id="2" name="Group 7"/>
          <p:cNvGrpSpPr>
            <a:grpSpLocks/>
          </p:cNvGrpSpPr>
          <p:nvPr/>
        </p:nvGrpSpPr>
        <p:grpSpPr bwMode="auto">
          <a:xfrm>
            <a:off x="4876800" y="2819400"/>
            <a:ext cx="811213" cy="3206750"/>
            <a:chOff x="2428" y="720"/>
            <a:chExt cx="1040" cy="2463"/>
          </a:xfrm>
        </p:grpSpPr>
        <p:sp>
          <p:nvSpPr>
            <p:cNvPr id="25621" name="Text Box 8"/>
            <p:cNvSpPr txBox="1">
              <a:spLocks noChangeArrowheads="1"/>
            </p:cNvSpPr>
            <p:nvPr/>
          </p:nvSpPr>
          <p:spPr bwMode="auto">
            <a:xfrm>
              <a:off x="2428" y="720"/>
              <a:ext cx="887" cy="351"/>
            </a:xfrm>
            <a:prstGeom prst="rect">
              <a:avLst/>
            </a:prstGeom>
            <a:noFill/>
            <a:ln w="9525">
              <a:noFill/>
              <a:miter lim="800000"/>
              <a:headEnd/>
              <a:tailEnd/>
            </a:ln>
          </p:spPr>
          <p:txBody>
            <a:bodyPr wrap="none">
              <a:spAutoFit/>
            </a:bodyPr>
            <a:lstStyle/>
            <a:p>
              <a:r>
                <a:rPr lang="en-US">
                  <a:solidFill>
                    <a:srgbClr val="000066"/>
                  </a:solidFill>
                </a:rPr>
                <a:t>Fast</a:t>
              </a:r>
            </a:p>
          </p:txBody>
        </p:sp>
        <p:sp>
          <p:nvSpPr>
            <p:cNvPr id="25622" name="Text Box 9"/>
            <p:cNvSpPr txBox="1">
              <a:spLocks noChangeArrowheads="1"/>
            </p:cNvSpPr>
            <p:nvPr/>
          </p:nvSpPr>
          <p:spPr bwMode="auto">
            <a:xfrm>
              <a:off x="2428" y="2832"/>
              <a:ext cx="1040" cy="351"/>
            </a:xfrm>
            <a:prstGeom prst="rect">
              <a:avLst/>
            </a:prstGeom>
            <a:noFill/>
            <a:ln w="9525">
              <a:noFill/>
              <a:miter lim="800000"/>
              <a:headEnd/>
              <a:tailEnd/>
            </a:ln>
          </p:spPr>
          <p:txBody>
            <a:bodyPr wrap="none">
              <a:spAutoFit/>
            </a:bodyPr>
            <a:lstStyle/>
            <a:p>
              <a:r>
                <a:rPr lang="en-US">
                  <a:solidFill>
                    <a:srgbClr val="000066"/>
                  </a:solidFill>
                </a:rPr>
                <a:t>Slow</a:t>
              </a:r>
            </a:p>
          </p:txBody>
        </p:sp>
      </p:grpSp>
      <p:grpSp>
        <p:nvGrpSpPr>
          <p:cNvPr id="25608" name="Group 10"/>
          <p:cNvGrpSpPr>
            <a:grpSpLocks/>
          </p:cNvGrpSpPr>
          <p:nvPr/>
        </p:nvGrpSpPr>
        <p:grpSpPr bwMode="auto">
          <a:xfrm>
            <a:off x="0" y="2057400"/>
            <a:ext cx="811213" cy="3206750"/>
            <a:chOff x="2428" y="720"/>
            <a:chExt cx="1040" cy="2463"/>
          </a:xfrm>
        </p:grpSpPr>
        <p:sp>
          <p:nvSpPr>
            <p:cNvPr id="25619" name="Text Box 11"/>
            <p:cNvSpPr txBox="1">
              <a:spLocks noChangeArrowheads="1"/>
            </p:cNvSpPr>
            <p:nvPr/>
          </p:nvSpPr>
          <p:spPr bwMode="auto">
            <a:xfrm>
              <a:off x="2428" y="720"/>
              <a:ext cx="887" cy="351"/>
            </a:xfrm>
            <a:prstGeom prst="rect">
              <a:avLst/>
            </a:prstGeom>
            <a:noFill/>
            <a:ln w="9525">
              <a:noFill/>
              <a:miter lim="800000"/>
              <a:headEnd/>
              <a:tailEnd/>
            </a:ln>
          </p:spPr>
          <p:txBody>
            <a:bodyPr wrap="none">
              <a:spAutoFit/>
            </a:bodyPr>
            <a:lstStyle/>
            <a:p>
              <a:r>
                <a:rPr lang="en-US">
                  <a:solidFill>
                    <a:srgbClr val="000066"/>
                  </a:solidFill>
                </a:rPr>
                <a:t>Fast</a:t>
              </a:r>
            </a:p>
          </p:txBody>
        </p:sp>
        <p:sp>
          <p:nvSpPr>
            <p:cNvPr id="25620" name="Text Box 12"/>
            <p:cNvSpPr txBox="1">
              <a:spLocks noChangeArrowheads="1"/>
            </p:cNvSpPr>
            <p:nvPr/>
          </p:nvSpPr>
          <p:spPr bwMode="auto">
            <a:xfrm>
              <a:off x="2428" y="2832"/>
              <a:ext cx="1040" cy="351"/>
            </a:xfrm>
            <a:prstGeom prst="rect">
              <a:avLst/>
            </a:prstGeom>
            <a:noFill/>
            <a:ln w="9525">
              <a:noFill/>
              <a:miter lim="800000"/>
              <a:headEnd/>
              <a:tailEnd/>
            </a:ln>
          </p:spPr>
          <p:txBody>
            <a:bodyPr wrap="none">
              <a:spAutoFit/>
            </a:bodyPr>
            <a:lstStyle/>
            <a:p>
              <a:r>
                <a:rPr lang="en-US">
                  <a:solidFill>
                    <a:srgbClr val="000066"/>
                  </a:solidFill>
                </a:rPr>
                <a:t>Slow</a:t>
              </a:r>
            </a:p>
          </p:txBody>
        </p:sp>
      </p:grpSp>
      <p:grpSp>
        <p:nvGrpSpPr>
          <p:cNvPr id="25609" name="Group 13"/>
          <p:cNvGrpSpPr>
            <a:grpSpLocks/>
          </p:cNvGrpSpPr>
          <p:nvPr/>
        </p:nvGrpSpPr>
        <p:grpSpPr bwMode="auto">
          <a:xfrm>
            <a:off x="762000" y="5410200"/>
            <a:ext cx="3155950" cy="457200"/>
            <a:chOff x="480" y="3408"/>
            <a:chExt cx="1988" cy="288"/>
          </a:xfrm>
        </p:grpSpPr>
        <p:sp>
          <p:nvSpPr>
            <p:cNvPr id="25617" name="Text Box 14"/>
            <p:cNvSpPr txBox="1">
              <a:spLocks noChangeArrowheads="1"/>
            </p:cNvSpPr>
            <p:nvPr/>
          </p:nvSpPr>
          <p:spPr bwMode="auto">
            <a:xfrm>
              <a:off x="480" y="3408"/>
              <a:ext cx="436" cy="288"/>
            </a:xfrm>
            <a:prstGeom prst="rect">
              <a:avLst/>
            </a:prstGeom>
            <a:noFill/>
            <a:ln w="9525">
              <a:noFill/>
              <a:miter lim="800000"/>
              <a:headEnd/>
              <a:tailEnd/>
            </a:ln>
          </p:spPr>
          <p:txBody>
            <a:bodyPr wrap="none">
              <a:spAutoFit/>
            </a:bodyPr>
            <a:lstStyle/>
            <a:p>
              <a:r>
                <a:rPr lang="en-US">
                  <a:solidFill>
                    <a:srgbClr val="000066"/>
                  </a:solidFill>
                </a:rPr>
                <a:t>Soft</a:t>
              </a:r>
            </a:p>
          </p:txBody>
        </p:sp>
        <p:sp>
          <p:nvSpPr>
            <p:cNvPr id="25618" name="Text Box 15"/>
            <p:cNvSpPr txBox="1">
              <a:spLocks noChangeArrowheads="1"/>
            </p:cNvSpPr>
            <p:nvPr/>
          </p:nvSpPr>
          <p:spPr bwMode="auto">
            <a:xfrm>
              <a:off x="1968" y="3408"/>
              <a:ext cx="500" cy="288"/>
            </a:xfrm>
            <a:prstGeom prst="rect">
              <a:avLst/>
            </a:prstGeom>
            <a:noFill/>
            <a:ln w="9525">
              <a:noFill/>
              <a:miter lim="800000"/>
              <a:headEnd/>
              <a:tailEnd/>
            </a:ln>
          </p:spPr>
          <p:txBody>
            <a:bodyPr wrap="none">
              <a:spAutoFit/>
            </a:bodyPr>
            <a:lstStyle/>
            <a:p>
              <a:r>
                <a:rPr lang="en-US">
                  <a:solidFill>
                    <a:srgbClr val="000066"/>
                  </a:solidFill>
                </a:rPr>
                <a:t>Hard</a:t>
              </a:r>
            </a:p>
          </p:txBody>
        </p:sp>
      </p:grpSp>
      <p:grpSp>
        <p:nvGrpSpPr>
          <p:cNvPr id="5" name="Group 16"/>
          <p:cNvGrpSpPr>
            <a:grpSpLocks/>
          </p:cNvGrpSpPr>
          <p:nvPr/>
        </p:nvGrpSpPr>
        <p:grpSpPr bwMode="auto">
          <a:xfrm>
            <a:off x="5715000" y="6019800"/>
            <a:ext cx="3155950" cy="457200"/>
            <a:chOff x="480" y="3408"/>
            <a:chExt cx="1988" cy="288"/>
          </a:xfrm>
        </p:grpSpPr>
        <p:sp>
          <p:nvSpPr>
            <p:cNvPr id="25615" name="Text Box 17"/>
            <p:cNvSpPr txBox="1">
              <a:spLocks noChangeArrowheads="1"/>
            </p:cNvSpPr>
            <p:nvPr/>
          </p:nvSpPr>
          <p:spPr bwMode="auto">
            <a:xfrm>
              <a:off x="480" y="3408"/>
              <a:ext cx="436" cy="288"/>
            </a:xfrm>
            <a:prstGeom prst="rect">
              <a:avLst/>
            </a:prstGeom>
            <a:noFill/>
            <a:ln w="9525">
              <a:noFill/>
              <a:miter lim="800000"/>
              <a:headEnd/>
              <a:tailEnd/>
            </a:ln>
          </p:spPr>
          <p:txBody>
            <a:bodyPr wrap="none">
              <a:spAutoFit/>
            </a:bodyPr>
            <a:lstStyle/>
            <a:p>
              <a:r>
                <a:rPr lang="en-US">
                  <a:solidFill>
                    <a:srgbClr val="000066"/>
                  </a:solidFill>
                </a:rPr>
                <a:t>Soft</a:t>
              </a:r>
            </a:p>
          </p:txBody>
        </p:sp>
        <p:sp>
          <p:nvSpPr>
            <p:cNvPr id="25616" name="Text Box 18"/>
            <p:cNvSpPr txBox="1">
              <a:spLocks noChangeArrowheads="1"/>
            </p:cNvSpPr>
            <p:nvPr/>
          </p:nvSpPr>
          <p:spPr bwMode="auto">
            <a:xfrm>
              <a:off x="1968" y="3408"/>
              <a:ext cx="500" cy="288"/>
            </a:xfrm>
            <a:prstGeom prst="rect">
              <a:avLst/>
            </a:prstGeom>
            <a:solidFill>
              <a:schemeClr val="bg1"/>
            </a:solidFill>
            <a:ln w="9525">
              <a:noFill/>
              <a:miter lim="800000"/>
              <a:headEnd/>
              <a:tailEnd/>
            </a:ln>
          </p:spPr>
          <p:txBody>
            <a:bodyPr wrap="none">
              <a:spAutoFit/>
            </a:bodyPr>
            <a:lstStyle/>
            <a:p>
              <a:r>
                <a:rPr lang="en-US">
                  <a:solidFill>
                    <a:srgbClr val="000066"/>
                  </a:solidFill>
                </a:rPr>
                <a:t>Hard</a:t>
              </a:r>
            </a:p>
          </p:txBody>
        </p:sp>
      </p:grpSp>
      <p:sp>
        <p:nvSpPr>
          <p:cNvPr id="641043" name="AutoShape 19"/>
          <p:cNvSpPr>
            <a:spLocks noChangeArrowheads="1"/>
          </p:cNvSpPr>
          <p:nvPr/>
        </p:nvSpPr>
        <p:spPr bwMode="auto">
          <a:xfrm>
            <a:off x="5562600" y="2362200"/>
            <a:ext cx="1447800" cy="152400"/>
          </a:xfrm>
          <a:prstGeom prst="leftArrow">
            <a:avLst>
              <a:gd name="adj1" fmla="val 50000"/>
              <a:gd name="adj2" fmla="val 237500"/>
            </a:avLst>
          </a:prstGeom>
          <a:solidFill>
            <a:schemeClr val="tx2"/>
          </a:solidFill>
          <a:ln w="9525">
            <a:solidFill>
              <a:schemeClr val="tx1"/>
            </a:solidFill>
            <a:miter lim="800000"/>
            <a:headEnd/>
            <a:tailEnd/>
          </a:ln>
        </p:spPr>
        <p:txBody>
          <a:bodyPr wrap="none" anchor="ctr"/>
          <a:lstStyle/>
          <a:p>
            <a:endParaRPr lang="en-US"/>
          </a:p>
        </p:txBody>
      </p:sp>
      <p:sp>
        <p:nvSpPr>
          <p:cNvPr id="641044" name="AutoShape 20"/>
          <p:cNvSpPr>
            <a:spLocks noChangeArrowheads="1"/>
          </p:cNvSpPr>
          <p:nvPr/>
        </p:nvSpPr>
        <p:spPr bwMode="auto">
          <a:xfrm>
            <a:off x="7772400" y="4343400"/>
            <a:ext cx="76200" cy="685800"/>
          </a:xfrm>
          <a:prstGeom prst="upArrow">
            <a:avLst>
              <a:gd name="adj1" fmla="val 50000"/>
              <a:gd name="adj2" fmla="val 225000"/>
            </a:avLst>
          </a:prstGeom>
          <a:solidFill>
            <a:srgbClr val="00B8FF"/>
          </a:solidFill>
          <a:ln w="9525">
            <a:solidFill>
              <a:schemeClr val="tx1"/>
            </a:solidFill>
            <a:miter lim="800000"/>
            <a:headEnd/>
            <a:tailEnd/>
          </a:ln>
        </p:spPr>
        <p:txBody>
          <a:bodyPr vert="eaVert" wrap="none" anchor="ctr"/>
          <a:lstStyle/>
          <a:p>
            <a:endParaRPr lang="en-US"/>
          </a:p>
        </p:txBody>
      </p:sp>
      <p:sp>
        <p:nvSpPr>
          <p:cNvPr id="641045" name="Text Box 21"/>
          <p:cNvSpPr txBox="1">
            <a:spLocks noChangeArrowheads="1"/>
          </p:cNvSpPr>
          <p:nvPr/>
        </p:nvSpPr>
        <p:spPr bwMode="auto">
          <a:xfrm>
            <a:off x="7848600" y="4267200"/>
            <a:ext cx="733425" cy="815975"/>
          </a:xfrm>
          <a:prstGeom prst="rect">
            <a:avLst/>
          </a:prstGeom>
          <a:solidFill>
            <a:schemeClr val="bg1"/>
          </a:solidFill>
          <a:ln w="9525">
            <a:noFill/>
            <a:miter lim="800000"/>
            <a:headEnd/>
            <a:tailEnd/>
          </a:ln>
        </p:spPr>
        <p:txBody>
          <a:bodyPr vert="eaVert" wrap="none">
            <a:spAutoFit/>
          </a:bodyPr>
          <a:lstStyle/>
          <a:p>
            <a:pPr algn="ctr"/>
            <a:r>
              <a:rPr lang="en-US" sz="1800">
                <a:solidFill>
                  <a:srgbClr val="000066"/>
                </a:solidFill>
              </a:rPr>
              <a:t>Slightly</a:t>
            </a:r>
          </a:p>
          <a:p>
            <a:pPr algn="ctr"/>
            <a:r>
              <a:rPr lang="en-US" sz="1800">
                <a:solidFill>
                  <a:srgbClr val="000066"/>
                </a:solidFill>
              </a:rPr>
              <a:t>Faster</a:t>
            </a:r>
          </a:p>
        </p:txBody>
      </p:sp>
      <p:sp>
        <p:nvSpPr>
          <p:cNvPr id="641046" name="Text Box 22"/>
          <p:cNvSpPr txBox="1">
            <a:spLocks noChangeArrowheads="1"/>
          </p:cNvSpPr>
          <p:nvPr/>
        </p:nvSpPr>
        <p:spPr bwMode="auto">
          <a:xfrm>
            <a:off x="152400" y="5943600"/>
            <a:ext cx="4648200" cy="396875"/>
          </a:xfrm>
          <a:prstGeom prst="rect">
            <a:avLst/>
          </a:prstGeom>
          <a:noFill/>
          <a:ln w="9525">
            <a:noFill/>
            <a:miter lim="800000"/>
            <a:headEnd/>
            <a:tailEnd/>
          </a:ln>
        </p:spPr>
        <p:txBody>
          <a:bodyPr>
            <a:spAutoFit/>
          </a:bodyPr>
          <a:lstStyle/>
          <a:p>
            <a:r>
              <a:rPr lang="en-US" sz="2000" b="1" i="1"/>
              <a:t>A hard track is not necessarily low shear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1028"/>
                                        </p:tgtEl>
                                        <p:attrNameLst>
                                          <p:attrName>style.visibility</p:attrName>
                                        </p:attrNameLst>
                                      </p:cBhvr>
                                      <p:to>
                                        <p:strVal val="visible"/>
                                      </p:to>
                                    </p:set>
                                    <p:anim calcmode="lin" valueType="num">
                                      <p:cBhvr additive="base">
                                        <p:cTn id="7" dur="500" fill="hold"/>
                                        <p:tgtEl>
                                          <p:spTgt spid="641028"/>
                                        </p:tgtEl>
                                        <p:attrNameLst>
                                          <p:attrName>ppt_x</p:attrName>
                                        </p:attrNameLst>
                                      </p:cBhvr>
                                      <p:tavLst>
                                        <p:tav tm="0">
                                          <p:val>
                                            <p:strVal val="#ppt_x"/>
                                          </p:val>
                                        </p:tav>
                                        <p:tav tm="100000">
                                          <p:val>
                                            <p:strVal val="#ppt_x"/>
                                          </p:val>
                                        </p:tav>
                                      </p:tavLst>
                                    </p:anim>
                                    <p:anim calcmode="lin" valueType="num">
                                      <p:cBhvr additive="base">
                                        <p:cTn id="8" dur="500" fill="hold"/>
                                        <p:tgtEl>
                                          <p:spTgt spid="64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41029"/>
                                        </p:tgtEl>
                                        <p:attrNameLst>
                                          <p:attrName>style.visibility</p:attrName>
                                        </p:attrNameLst>
                                      </p:cBhvr>
                                      <p:to>
                                        <p:strVal val="visible"/>
                                      </p:to>
                                    </p:set>
                                    <p:anim calcmode="lin" valueType="num">
                                      <p:cBhvr additive="base">
                                        <p:cTn id="11" dur="500" fill="hold"/>
                                        <p:tgtEl>
                                          <p:spTgt spid="641029"/>
                                        </p:tgtEl>
                                        <p:attrNameLst>
                                          <p:attrName>ppt_x</p:attrName>
                                        </p:attrNameLst>
                                      </p:cBhvr>
                                      <p:tavLst>
                                        <p:tav tm="0">
                                          <p:val>
                                            <p:strVal val="#ppt_x"/>
                                          </p:val>
                                        </p:tav>
                                        <p:tav tm="100000">
                                          <p:val>
                                            <p:strVal val="#ppt_x"/>
                                          </p:val>
                                        </p:tav>
                                      </p:tavLst>
                                    </p:anim>
                                    <p:anim calcmode="lin" valueType="num">
                                      <p:cBhvr additive="base">
                                        <p:cTn id="12" dur="500" fill="hold"/>
                                        <p:tgtEl>
                                          <p:spTgt spid="6410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41030"/>
                                        </p:tgtEl>
                                        <p:attrNameLst>
                                          <p:attrName>style.visibility</p:attrName>
                                        </p:attrNameLst>
                                      </p:cBhvr>
                                      <p:to>
                                        <p:strVal val="visible"/>
                                      </p:to>
                                    </p:set>
                                    <p:anim calcmode="lin" valueType="num">
                                      <p:cBhvr additive="base">
                                        <p:cTn id="15" dur="500" fill="hold"/>
                                        <p:tgtEl>
                                          <p:spTgt spid="641030"/>
                                        </p:tgtEl>
                                        <p:attrNameLst>
                                          <p:attrName>ppt_x</p:attrName>
                                        </p:attrNameLst>
                                      </p:cBhvr>
                                      <p:tavLst>
                                        <p:tav tm="0">
                                          <p:val>
                                            <p:strVal val="#ppt_x"/>
                                          </p:val>
                                        </p:tav>
                                        <p:tav tm="100000">
                                          <p:val>
                                            <p:strVal val="#ppt_x"/>
                                          </p:val>
                                        </p:tav>
                                      </p:tavLst>
                                    </p:anim>
                                    <p:anim calcmode="lin" valueType="num">
                                      <p:cBhvr additive="base">
                                        <p:cTn id="16" dur="500" fill="hold"/>
                                        <p:tgtEl>
                                          <p:spTgt spid="64103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41043"/>
                                        </p:tgtEl>
                                        <p:attrNameLst>
                                          <p:attrName>style.visibility</p:attrName>
                                        </p:attrNameLst>
                                      </p:cBhvr>
                                      <p:to>
                                        <p:strVal val="visible"/>
                                      </p:to>
                                    </p:set>
                                    <p:anim calcmode="lin" valueType="num">
                                      <p:cBhvr additive="base">
                                        <p:cTn id="27" dur="500" fill="hold"/>
                                        <p:tgtEl>
                                          <p:spTgt spid="641043"/>
                                        </p:tgtEl>
                                        <p:attrNameLst>
                                          <p:attrName>ppt_x</p:attrName>
                                        </p:attrNameLst>
                                      </p:cBhvr>
                                      <p:tavLst>
                                        <p:tav tm="0">
                                          <p:val>
                                            <p:strVal val="#ppt_x"/>
                                          </p:val>
                                        </p:tav>
                                        <p:tav tm="100000">
                                          <p:val>
                                            <p:strVal val="#ppt_x"/>
                                          </p:val>
                                        </p:tav>
                                      </p:tavLst>
                                    </p:anim>
                                    <p:anim calcmode="lin" valueType="num">
                                      <p:cBhvr additive="base">
                                        <p:cTn id="28" dur="500" fill="hold"/>
                                        <p:tgtEl>
                                          <p:spTgt spid="64104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41044"/>
                                        </p:tgtEl>
                                        <p:attrNameLst>
                                          <p:attrName>style.visibility</p:attrName>
                                        </p:attrNameLst>
                                      </p:cBhvr>
                                      <p:to>
                                        <p:strVal val="visible"/>
                                      </p:to>
                                    </p:set>
                                    <p:anim calcmode="lin" valueType="num">
                                      <p:cBhvr additive="base">
                                        <p:cTn id="31" dur="500" fill="hold"/>
                                        <p:tgtEl>
                                          <p:spTgt spid="641044"/>
                                        </p:tgtEl>
                                        <p:attrNameLst>
                                          <p:attrName>ppt_x</p:attrName>
                                        </p:attrNameLst>
                                      </p:cBhvr>
                                      <p:tavLst>
                                        <p:tav tm="0">
                                          <p:val>
                                            <p:strVal val="#ppt_x"/>
                                          </p:val>
                                        </p:tav>
                                        <p:tav tm="100000">
                                          <p:val>
                                            <p:strVal val="#ppt_x"/>
                                          </p:val>
                                        </p:tav>
                                      </p:tavLst>
                                    </p:anim>
                                    <p:anim calcmode="lin" valueType="num">
                                      <p:cBhvr additive="base">
                                        <p:cTn id="32" dur="500" fill="hold"/>
                                        <p:tgtEl>
                                          <p:spTgt spid="64104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641045"/>
                                        </p:tgtEl>
                                        <p:attrNameLst>
                                          <p:attrName>style.visibility</p:attrName>
                                        </p:attrNameLst>
                                      </p:cBhvr>
                                      <p:to>
                                        <p:strVal val="visible"/>
                                      </p:to>
                                    </p:set>
                                    <p:anim calcmode="lin" valueType="num">
                                      <p:cBhvr additive="base">
                                        <p:cTn id="35" dur="500" fill="hold"/>
                                        <p:tgtEl>
                                          <p:spTgt spid="641045"/>
                                        </p:tgtEl>
                                        <p:attrNameLst>
                                          <p:attrName>ppt_x</p:attrName>
                                        </p:attrNameLst>
                                      </p:cBhvr>
                                      <p:tavLst>
                                        <p:tav tm="0">
                                          <p:val>
                                            <p:strVal val="#ppt_x"/>
                                          </p:val>
                                        </p:tav>
                                        <p:tav tm="100000">
                                          <p:val>
                                            <p:strVal val="#ppt_x"/>
                                          </p:val>
                                        </p:tav>
                                      </p:tavLst>
                                    </p:anim>
                                    <p:anim calcmode="lin" valueType="num">
                                      <p:cBhvr additive="base">
                                        <p:cTn id="36" dur="500" fill="hold"/>
                                        <p:tgtEl>
                                          <p:spTgt spid="64104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41046"/>
                                        </p:tgtEl>
                                        <p:attrNameLst>
                                          <p:attrName>style.visibility</p:attrName>
                                        </p:attrNameLst>
                                      </p:cBhvr>
                                      <p:to>
                                        <p:strVal val="visible"/>
                                      </p:to>
                                    </p:set>
                                    <p:anim calcmode="lin" valueType="num">
                                      <p:cBhvr additive="base">
                                        <p:cTn id="41" dur="500" fill="hold"/>
                                        <p:tgtEl>
                                          <p:spTgt spid="641046"/>
                                        </p:tgtEl>
                                        <p:attrNameLst>
                                          <p:attrName>ppt_x</p:attrName>
                                        </p:attrNameLst>
                                      </p:cBhvr>
                                      <p:tavLst>
                                        <p:tav tm="0">
                                          <p:val>
                                            <p:strVal val="#ppt_x"/>
                                          </p:val>
                                        </p:tav>
                                        <p:tav tm="100000">
                                          <p:val>
                                            <p:strVal val="#ppt_x"/>
                                          </p:val>
                                        </p:tav>
                                      </p:tavLst>
                                    </p:anim>
                                    <p:anim calcmode="lin" valueType="num">
                                      <p:cBhvr additive="base">
                                        <p:cTn id="42" dur="500" fill="hold"/>
                                        <p:tgtEl>
                                          <p:spTgt spid="6410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029" grpId="0" animBg="1"/>
      <p:bldP spid="641030" grpId="0"/>
      <p:bldP spid="641043" grpId="0" animBg="1"/>
      <p:bldP spid="641044" grpId="0" animBg="1"/>
      <p:bldP spid="641045" grpId="0" animBg="1"/>
      <p:bldP spid="6410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Panel</a:t>
            </a:r>
            <a:endParaRPr lang="en-US" dirty="0"/>
          </a:p>
        </p:txBody>
      </p:sp>
      <p:sp>
        <p:nvSpPr>
          <p:cNvPr id="3" name="Content Placeholder 2"/>
          <p:cNvSpPr>
            <a:spLocks noGrp="1"/>
          </p:cNvSpPr>
          <p:nvPr>
            <p:ph idx="1"/>
          </p:nvPr>
        </p:nvSpPr>
        <p:spPr/>
        <p:txBody>
          <a:bodyPr/>
          <a:lstStyle/>
          <a:p>
            <a:r>
              <a:rPr lang="en-US" dirty="0" smtClean="0"/>
              <a:t>Joe King</a:t>
            </a:r>
          </a:p>
          <a:p>
            <a:r>
              <a:rPr lang="en-US" dirty="0" smtClean="0"/>
              <a:t>Irwin </a:t>
            </a:r>
            <a:r>
              <a:rPr lang="en-US" dirty="0" err="1" smtClean="0"/>
              <a:t>Driedger</a:t>
            </a:r>
            <a:endParaRPr lang="en-US" dirty="0" smtClean="0"/>
          </a:p>
          <a:p>
            <a:r>
              <a:rPr lang="en-US" dirty="0" smtClean="0"/>
              <a:t>Dr. </a:t>
            </a:r>
            <a:r>
              <a:rPr lang="en-US" dirty="0" err="1" smtClean="0"/>
              <a:t>Selway</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More Performance Factor</a:t>
            </a:r>
            <a:endParaRPr lang="en-US" dirty="0"/>
          </a:p>
        </p:txBody>
      </p:sp>
      <p:sp>
        <p:nvSpPr>
          <p:cNvPr id="3" name="Text Placeholder 2"/>
          <p:cNvSpPr>
            <a:spLocks noGrp="1"/>
          </p:cNvSpPr>
          <p:nvPr>
            <p:ph type="body" sz="half" idx="1"/>
          </p:nvPr>
        </p:nvSpPr>
        <p:spPr/>
        <p:txBody>
          <a:bodyPr/>
          <a:lstStyle/>
          <a:p>
            <a:r>
              <a:rPr lang="en-US" dirty="0" smtClean="0"/>
              <a:t>Bounce, lively track</a:t>
            </a:r>
          </a:p>
          <a:p>
            <a:r>
              <a:rPr lang="en-US" dirty="0" smtClean="0"/>
              <a:t>Matches research in </a:t>
            </a:r>
            <a:r>
              <a:rPr lang="en-US" smtClean="0"/>
              <a:t>human biomechanics </a:t>
            </a:r>
            <a:endParaRPr lang="en-US" dirty="0"/>
          </a:p>
        </p:txBody>
      </p:sp>
      <p:pic>
        <p:nvPicPr>
          <p:cNvPr id="6" name="Picture 4" descr="Front Limb Impact"/>
          <p:cNvPicPr>
            <a:picLocks noChangeAspect="1" noChangeArrowheads="1"/>
          </p:cNvPicPr>
          <p:nvPr/>
        </p:nvPicPr>
        <p:blipFill>
          <a:blip r:embed="rId3"/>
          <a:srcRect/>
          <a:stretch>
            <a:fillRect/>
          </a:stretch>
        </p:blipFill>
        <p:spPr bwMode="auto">
          <a:xfrm>
            <a:off x="4876800" y="2074862"/>
            <a:ext cx="3687763" cy="3944938"/>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8" name="Rectangle 14"/>
          <p:cNvSpPr>
            <a:spLocks noGrp="1" noChangeArrowheads="1"/>
          </p:cNvSpPr>
          <p:nvPr>
            <p:ph type="title"/>
          </p:nvPr>
        </p:nvSpPr>
        <p:spPr/>
        <p:txBody>
          <a:bodyPr/>
          <a:lstStyle/>
          <a:p>
            <a:r>
              <a:rPr lang="en-US" smtClean="0"/>
              <a:t>Centralize Results for Research</a:t>
            </a:r>
          </a:p>
        </p:txBody>
      </p:sp>
      <p:sp>
        <p:nvSpPr>
          <p:cNvPr id="9229" name="Rectangle 16"/>
          <p:cNvSpPr>
            <a:spLocks noGrp="1" noChangeArrowheads="1"/>
          </p:cNvSpPr>
          <p:nvPr>
            <p:ph type="body" sz="half" idx="1"/>
          </p:nvPr>
        </p:nvSpPr>
        <p:spPr>
          <a:xfrm>
            <a:off x="685800" y="1981200"/>
            <a:ext cx="3806825" cy="4419600"/>
          </a:xfrm>
        </p:spPr>
        <p:txBody>
          <a:bodyPr/>
          <a:lstStyle/>
          <a:p>
            <a:pPr marL="342900" indent="-342900">
              <a:spcBef>
                <a:spcPct val="20000"/>
              </a:spcBef>
            </a:pPr>
            <a:r>
              <a:rPr lang="en-US" sz="2800" smtClean="0"/>
              <a:t>Central data  repository</a:t>
            </a:r>
          </a:p>
          <a:p>
            <a:pPr marL="742950" lvl="1" indent="-285750">
              <a:spcBef>
                <a:spcPct val="20000"/>
              </a:spcBef>
            </a:pPr>
            <a:r>
              <a:rPr lang="en-US" sz="2400" smtClean="0"/>
              <a:t>Maintenance methods</a:t>
            </a:r>
          </a:p>
          <a:p>
            <a:pPr marL="742950" lvl="1" indent="-285750">
              <a:spcBef>
                <a:spcPct val="20000"/>
              </a:spcBef>
            </a:pPr>
            <a:r>
              <a:rPr lang="en-US" sz="2400" smtClean="0"/>
              <a:t>Performance testing</a:t>
            </a:r>
          </a:p>
          <a:p>
            <a:pPr marL="742950" lvl="1" indent="-285750">
              <a:spcBef>
                <a:spcPct val="20000"/>
              </a:spcBef>
            </a:pPr>
            <a:r>
              <a:rPr lang="en-US" sz="2400" smtClean="0"/>
              <a:t>Track composition</a:t>
            </a:r>
          </a:p>
          <a:p>
            <a:pPr marL="342900" indent="-342900">
              <a:spcBef>
                <a:spcPct val="20000"/>
              </a:spcBef>
            </a:pPr>
            <a:r>
              <a:rPr lang="en-US" sz="2800" smtClean="0"/>
              <a:t>Data can be tied to outcomes</a:t>
            </a:r>
          </a:p>
          <a:p>
            <a:pPr marL="342900" indent="-342900">
              <a:spcBef>
                <a:spcPct val="20000"/>
              </a:spcBef>
            </a:pPr>
            <a:r>
              <a:rPr lang="en-US" sz="2800" smtClean="0"/>
              <a:t>Learn as methods evolve</a:t>
            </a:r>
          </a:p>
        </p:txBody>
      </p:sp>
      <p:graphicFrame>
        <p:nvGraphicFramePr>
          <p:cNvPr id="9218" name="Diagram 4"/>
          <p:cNvGraphicFramePr>
            <a:graphicFrameLocks/>
          </p:cNvGraphicFramePr>
          <p:nvPr>
            <p:ph type="clipArt" sz="half" idx="2"/>
          </p:nvPr>
        </p:nvGraphicFramePr>
        <p:xfrm>
          <a:off x="4645025" y="1981200"/>
          <a:ext cx="3806825" cy="4108450"/>
        </p:xfrm>
        <a:graphic>
          <a:graphicData uri="http://schemas.openxmlformats.org/drawingml/2006/compatibility">
            <com:legacyDrawing xmlns:com="http://schemas.openxmlformats.org/drawingml/2006/compatibility" spid="_x0000_s9218"/>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609600"/>
            <a:ext cx="5638800" cy="1143000"/>
          </a:xfrm>
        </p:spPr>
        <p:txBody>
          <a:bodyPr/>
          <a:lstStyle/>
          <a:p>
            <a:pPr>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Philosophy</a:t>
            </a:r>
          </a:p>
        </p:txBody>
      </p:sp>
      <p:sp>
        <p:nvSpPr>
          <p:cNvPr id="31747" name="Rectangle 3"/>
          <p:cNvSpPr>
            <a:spLocks noGrp="1" noChangeArrowheads="1"/>
          </p:cNvSpPr>
          <p:nvPr>
            <p:ph type="body" idx="1"/>
          </p:nvPr>
        </p:nvSpPr>
        <p:spPr>
          <a:xfrm>
            <a:off x="685800" y="1600200"/>
            <a:ext cx="8153400" cy="4343400"/>
          </a:xfrm>
        </p:spPr>
        <p:txBody>
          <a:bodyPr/>
          <a:lstStyle/>
          <a:p>
            <a:pPr>
              <a:lnSpc>
                <a:spcPct val="95000"/>
              </a:lnSpc>
              <a:spcBef>
                <a:spcPts val="7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smtClean="0"/>
              <a:t>Need to provide a </a:t>
            </a:r>
            <a:br>
              <a:rPr lang="en-GB" sz="2800" smtClean="0"/>
            </a:br>
            <a:r>
              <a:rPr lang="en-GB" sz="2800" smtClean="0"/>
              <a:t>common set of measures</a:t>
            </a:r>
          </a:p>
          <a:p>
            <a:pPr>
              <a:lnSpc>
                <a:spcPct val="80000"/>
              </a:lnSpc>
              <a:spcBef>
                <a:spcPts val="7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smtClean="0"/>
              <a:t>Measures based on:</a:t>
            </a:r>
          </a:p>
          <a:p>
            <a:pPr lvl="1">
              <a:lnSpc>
                <a:spcPct val="8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Biomechanics </a:t>
            </a:r>
          </a:p>
          <a:p>
            <a:pPr lvl="1">
              <a:lnSpc>
                <a:spcPct val="8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Procedures</a:t>
            </a:r>
          </a:p>
          <a:p>
            <a:pPr lvl="1">
              <a:lnSpc>
                <a:spcPct val="8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Consistent track material</a:t>
            </a:r>
          </a:p>
          <a:p>
            <a:pPr>
              <a:lnSpc>
                <a:spcPct val="80000"/>
              </a:lnSpc>
              <a:spcBef>
                <a:spcPts val="7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smtClean="0"/>
              <a:t>Support research:</a:t>
            </a:r>
          </a:p>
          <a:p>
            <a:pPr lvl="1">
              <a:lnSpc>
                <a:spcPct val="8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What surfaces are safe? </a:t>
            </a:r>
          </a:p>
          <a:p>
            <a:pPr lvl="1">
              <a:lnSpc>
                <a:spcPct val="8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When are they unsafe (climate, composition?)</a:t>
            </a:r>
          </a:p>
          <a:p>
            <a:pPr>
              <a:lnSpc>
                <a:spcPct val="80000"/>
              </a:lnSpc>
              <a:spcBef>
                <a:spcPts val="7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smtClean="0"/>
              <a:t>Provide tools &amp; lab support to evaluate materials</a:t>
            </a:r>
          </a:p>
        </p:txBody>
      </p:sp>
      <p:pic>
        <p:nvPicPr>
          <p:cNvPr id="31748" name="Picture 4"/>
          <p:cNvPicPr>
            <a:picLocks noChangeAspect="1" noChangeArrowheads="1"/>
          </p:cNvPicPr>
          <p:nvPr/>
        </p:nvPicPr>
        <p:blipFill>
          <a:blip r:embed="rId3"/>
          <a:srcRect/>
          <a:stretch>
            <a:fillRect/>
          </a:stretch>
        </p:blipFill>
        <p:spPr bwMode="auto">
          <a:xfrm>
            <a:off x="4876800" y="1752600"/>
            <a:ext cx="3429000" cy="225266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smtClean="0"/>
              <a:t>How to Move Forward</a:t>
            </a:r>
          </a:p>
        </p:txBody>
      </p:sp>
      <p:sp>
        <p:nvSpPr>
          <p:cNvPr id="32771" name="Rectangle 3"/>
          <p:cNvSpPr>
            <a:spLocks noGrp="1" noChangeArrowheads="1"/>
          </p:cNvSpPr>
          <p:nvPr>
            <p:ph type="body" idx="1"/>
          </p:nvPr>
        </p:nvSpPr>
        <p:spPr>
          <a:xfrm>
            <a:off x="685800" y="5410200"/>
            <a:ext cx="7766050" cy="1066800"/>
          </a:xfrm>
        </p:spPr>
        <p:txBody>
          <a:bodyPr/>
          <a:lstStyle/>
          <a:p>
            <a:pPr>
              <a:lnSpc>
                <a:spcPct val="90000"/>
              </a:lnSpc>
            </a:pPr>
            <a:r>
              <a:rPr lang="en-US" sz="2800" smtClean="0"/>
              <a:t>Basic performance tests …consistently performed</a:t>
            </a:r>
          </a:p>
          <a:p>
            <a:pPr>
              <a:lnSpc>
                <a:spcPct val="90000"/>
              </a:lnSpc>
            </a:pPr>
            <a:r>
              <a:rPr lang="en-US" sz="2800" smtClean="0"/>
              <a:t>Evaluate the results – safety &amp; performance!</a:t>
            </a:r>
          </a:p>
        </p:txBody>
      </p:sp>
      <p:sp>
        <p:nvSpPr>
          <p:cNvPr id="32772" name="Rectangle 4"/>
          <p:cNvSpPr>
            <a:spLocks noChangeArrowheads="1"/>
          </p:cNvSpPr>
          <p:nvPr/>
        </p:nvSpPr>
        <p:spPr bwMode="auto">
          <a:xfrm>
            <a:off x="4876800" y="1981200"/>
            <a:ext cx="3806825" cy="4495800"/>
          </a:xfrm>
          <a:prstGeom prst="rect">
            <a:avLst/>
          </a:prstGeom>
          <a:noFill/>
          <a:ln w="9525">
            <a:noFill/>
            <a:miter lim="800000"/>
            <a:headEnd/>
            <a:tailEnd/>
          </a:ln>
        </p:spPr>
        <p:txBody>
          <a:bodyPr lIns="90000" tIns="46800" rIns="90000" bIns="46800"/>
          <a:lstStyle/>
          <a:p>
            <a:pPr marL="342900" indent="-342900" defTabSz="457200">
              <a:lnSpc>
                <a:spcPct val="90000"/>
              </a:lnSpc>
              <a:spcBef>
                <a:spcPct val="20000"/>
              </a:spcBef>
              <a:buClr>
                <a:srgbClr val="000000"/>
              </a:buClr>
              <a:buSzPct val="100000"/>
              <a:buFont typeface="Times New Roman" pitchFamily="18" charset="0"/>
              <a:buChar char="•"/>
            </a:pPr>
            <a:r>
              <a:rPr lang="en-US" sz="3200">
                <a:solidFill>
                  <a:srgbClr val="000000"/>
                </a:solidFill>
              </a:rPr>
              <a:t>All track maintain shear without excess hardness</a:t>
            </a:r>
          </a:p>
          <a:p>
            <a:pPr marL="342900" indent="-342900" defTabSz="457200">
              <a:lnSpc>
                <a:spcPct val="90000"/>
              </a:lnSpc>
              <a:spcBef>
                <a:spcPct val="20000"/>
              </a:spcBef>
              <a:buClr>
                <a:srgbClr val="000000"/>
              </a:buClr>
              <a:buSzPct val="100000"/>
              <a:buFont typeface="Times New Roman" pitchFamily="18" charset="0"/>
              <a:buChar char="•"/>
            </a:pPr>
            <a:r>
              <a:rPr lang="en-US" sz="3200">
                <a:solidFill>
                  <a:srgbClr val="000000"/>
                </a:solidFill>
              </a:rPr>
              <a:t>Multiple answers</a:t>
            </a:r>
          </a:p>
          <a:p>
            <a:pPr marL="742950" lvl="1" indent="-285750" defTabSz="457200">
              <a:lnSpc>
                <a:spcPct val="90000"/>
              </a:lnSpc>
              <a:spcBef>
                <a:spcPct val="20000"/>
              </a:spcBef>
              <a:buClr>
                <a:srgbClr val="000000"/>
              </a:buClr>
              <a:buSzPct val="100000"/>
              <a:buFont typeface="Times New Roman" pitchFamily="18" charset="0"/>
              <a:buChar char="–"/>
            </a:pPr>
            <a:r>
              <a:rPr lang="en-US" sz="2800">
                <a:solidFill>
                  <a:srgbClr val="000000"/>
                </a:solidFill>
              </a:rPr>
              <a:t>Climate</a:t>
            </a:r>
          </a:p>
          <a:p>
            <a:pPr marL="742950" lvl="1" indent="-285750" defTabSz="457200">
              <a:lnSpc>
                <a:spcPct val="90000"/>
              </a:lnSpc>
              <a:spcBef>
                <a:spcPct val="20000"/>
              </a:spcBef>
              <a:buClr>
                <a:srgbClr val="000000"/>
              </a:buClr>
              <a:buSzPct val="100000"/>
              <a:buFont typeface="Times New Roman" pitchFamily="18" charset="0"/>
              <a:buChar char="–"/>
            </a:pPr>
            <a:r>
              <a:rPr lang="en-US" sz="2800">
                <a:solidFill>
                  <a:srgbClr val="000000"/>
                </a:solidFill>
              </a:rPr>
              <a:t>Materials</a:t>
            </a:r>
          </a:p>
        </p:txBody>
      </p:sp>
      <p:pic>
        <p:nvPicPr>
          <p:cNvPr id="32773" name="Picture 5"/>
          <p:cNvPicPr>
            <a:picLocks noChangeAspect="1" noChangeArrowheads="1"/>
          </p:cNvPicPr>
          <p:nvPr/>
        </p:nvPicPr>
        <p:blipFill>
          <a:blip r:embed="rId3"/>
          <a:srcRect/>
          <a:stretch>
            <a:fillRect/>
          </a:stretch>
        </p:blipFill>
        <p:spPr bwMode="auto">
          <a:xfrm>
            <a:off x="685800" y="1768475"/>
            <a:ext cx="3048000" cy="1584325"/>
          </a:xfrm>
          <a:prstGeom prst="rect">
            <a:avLst/>
          </a:prstGeom>
          <a:noFill/>
          <a:ln w="9525">
            <a:noFill/>
            <a:miter lim="800000"/>
            <a:headEnd/>
            <a:tailEnd/>
          </a:ln>
        </p:spPr>
      </p:pic>
      <p:pic>
        <p:nvPicPr>
          <p:cNvPr id="32774" name="Picture 6"/>
          <p:cNvPicPr>
            <a:picLocks noChangeAspect="1" noChangeArrowheads="1"/>
          </p:cNvPicPr>
          <p:nvPr/>
        </p:nvPicPr>
        <p:blipFill>
          <a:blip r:embed="rId4"/>
          <a:srcRect/>
          <a:stretch>
            <a:fillRect/>
          </a:stretch>
        </p:blipFill>
        <p:spPr bwMode="auto">
          <a:xfrm>
            <a:off x="304800" y="3886200"/>
            <a:ext cx="2743200" cy="1425575"/>
          </a:xfrm>
          <a:prstGeom prst="rect">
            <a:avLst/>
          </a:prstGeom>
          <a:noFill/>
          <a:ln w="9525">
            <a:noFill/>
            <a:miter lim="800000"/>
            <a:headEnd/>
            <a:tailEnd/>
          </a:ln>
        </p:spPr>
      </p:pic>
      <p:pic>
        <p:nvPicPr>
          <p:cNvPr id="32775" name="Picture 7"/>
          <p:cNvPicPr>
            <a:picLocks noChangeAspect="1" noChangeArrowheads="1"/>
          </p:cNvPicPr>
          <p:nvPr/>
        </p:nvPicPr>
        <p:blipFill>
          <a:blip r:embed="rId5"/>
          <a:srcRect/>
          <a:stretch>
            <a:fillRect/>
          </a:stretch>
        </p:blipFill>
        <p:spPr bwMode="auto">
          <a:xfrm>
            <a:off x="2286000" y="2971800"/>
            <a:ext cx="2514600" cy="1393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2" name="Rectangle 2"/>
          <p:cNvSpPr>
            <a:spLocks noGrp="1" noChangeArrowheads="1"/>
          </p:cNvSpPr>
          <p:nvPr>
            <p:ph type="title"/>
          </p:nvPr>
        </p:nvSpPr>
        <p:spPr>
          <a:xfrm>
            <a:off x="381000" y="4495800"/>
            <a:ext cx="8458200" cy="1593850"/>
          </a:xfrm>
        </p:spPr>
        <p:txBody>
          <a:bodyPr/>
          <a:lstStyle/>
          <a:p>
            <a:pPr algn="l">
              <a:lnSpc>
                <a:spcPct val="9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i="1" smtClean="0"/>
              <a:t>The remaining question:</a:t>
            </a:r>
            <a:br>
              <a:rPr lang="en-GB" i="1" smtClean="0"/>
            </a:br>
            <a:r>
              <a:rPr lang="en-GB" i="1" smtClean="0"/>
              <a:t>               </a:t>
            </a:r>
            <a:r>
              <a:rPr lang="en-GB" sz="6000" b="1" i="1" smtClean="0"/>
              <a:t>Epidemiology?</a:t>
            </a:r>
            <a:r>
              <a:rPr lang="en-GB" sz="3600" b="1" i="1" smtClean="0"/>
              <a:t/>
            </a:r>
            <a:br>
              <a:rPr lang="en-GB" sz="3600" b="1" i="1" smtClean="0"/>
            </a:br>
            <a:r>
              <a:rPr lang="en-GB" sz="3600" b="1" i="1" smtClean="0"/>
              <a:t>It only matters is we help horses and riders</a:t>
            </a:r>
          </a:p>
        </p:txBody>
      </p:sp>
      <p:pic>
        <p:nvPicPr>
          <p:cNvPr id="10253" name="Picture 3" descr="harness-horse"/>
          <p:cNvPicPr>
            <a:picLocks noGrp="1" noChangeAspect="1" noChangeArrowheads="1" noCrop="1"/>
          </p:cNvPicPr>
          <p:nvPr>
            <p:ph sz="half" idx="2"/>
          </p:nvPr>
        </p:nvPicPr>
        <p:blipFill>
          <a:blip r:embed="rId4"/>
          <a:srcRect/>
          <a:stretch>
            <a:fillRect/>
          </a:stretch>
        </p:blipFill>
        <p:spPr>
          <a:xfrm>
            <a:off x="4572000" y="685800"/>
            <a:ext cx="1143000" cy="552450"/>
          </a:xfrm>
        </p:spPr>
      </p:pic>
      <p:pic>
        <p:nvPicPr>
          <p:cNvPr id="10254" name="Picture 4"/>
          <p:cNvPicPr>
            <a:picLocks noChangeAspect="1" noChangeArrowheads="1"/>
          </p:cNvPicPr>
          <p:nvPr/>
        </p:nvPicPr>
        <p:blipFill>
          <a:blip r:embed="rId5"/>
          <a:srcRect/>
          <a:stretch>
            <a:fillRect/>
          </a:stretch>
        </p:blipFill>
        <p:spPr bwMode="auto">
          <a:xfrm>
            <a:off x="228600" y="1143000"/>
            <a:ext cx="3962400" cy="2495550"/>
          </a:xfrm>
          <a:prstGeom prst="rect">
            <a:avLst/>
          </a:prstGeom>
          <a:noFill/>
          <a:ln w="9525">
            <a:noFill/>
            <a:miter lim="800000"/>
            <a:headEnd/>
            <a:tailEnd/>
          </a:ln>
        </p:spPr>
      </p:pic>
      <p:graphicFrame>
        <p:nvGraphicFramePr>
          <p:cNvPr id="10242" name="Diagram 5"/>
          <p:cNvGraphicFramePr>
            <a:graphicFrameLocks/>
          </p:cNvGraphicFramePr>
          <p:nvPr>
            <p:ph idx="1"/>
          </p:nvPr>
        </p:nvGraphicFramePr>
        <p:xfrm>
          <a:off x="2971800" y="457200"/>
          <a:ext cx="7766050" cy="4108450"/>
        </p:xfrm>
        <a:graphic>
          <a:graphicData uri="http://schemas.openxmlformats.org/drawingml/2006/compatibility">
            <com:legacyDrawing xmlns:com="http://schemas.openxmlformats.org/drawingml/2006/compatibility" spid="_x0000_s10242"/>
          </a:graphicData>
        </a:graphic>
      </p:graphicFrame>
      <p:sp>
        <p:nvSpPr>
          <p:cNvPr id="10255" name="Line 15"/>
          <p:cNvSpPr>
            <a:spLocks noChangeShapeType="1"/>
          </p:cNvSpPr>
          <p:nvPr/>
        </p:nvSpPr>
        <p:spPr bwMode="auto">
          <a:xfrm flipH="1">
            <a:off x="6553200" y="3124200"/>
            <a:ext cx="228600" cy="1981200"/>
          </a:xfrm>
          <a:prstGeom prst="line">
            <a:avLst/>
          </a:prstGeom>
          <a:noFill/>
          <a:ln w="127000">
            <a:solidFill>
              <a:srgbClr val="FF0000"/>
            </a:solidFill>
            <a:round/>
            <a:headEnd type="triangle" w="med" len="med"/>
            <a:tailEnd type="triangle" w="med" len="med"/>
          </a:ln>
        </p:spPr>
        <p:txBody>
          <a:bodyPr/>
          <a:lstStyle/>
          <a:p>
            <a:endParaRPr lang="en-US"/>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makes a Track </a:t>
            </a:r>
            <a:r>
              <a:rPr lang="en-US" dirty="0" smtClean="0"/>
              <a:t>Succeed</a:t>
            </a:r>
            <a:r>
              <a:rPr lang="en-US" dirty="0" smtClean="0"/>
              <a:t>?</a:t>
            </a:r>
            <a:endParaRPr lang="en-US" dirty="0"/>
          </a:p>
        </p:txBody>
      </p:sp>
      <p:sp>
        <p:nvSpPr>
          <p:cNvPr id="4" name="Content Placeholder 3"/>
          <p:cNvSpPr>
            <a:spLocks noGrp="1"/>
          </p:cNvSpPr>
          <p:nvPr>
            <p:ph idx="1"/>
          </p:nvPr>
        </p:nvSpPr>
        <p:spPr/>
        <p:txBody>
          <a:bodyPr/>
          <a:lstStyle/>
          <a:p>
            <a:pPr>
              <a:buNone/>
            </a:pPr>
            <a:r>
              <a:rPr lang="en-US" dirty="0" smtClean="0"/>
              <a:t>1</a:t>
            </a:r>
            <a:r>
              <a:rPr lang="en-US" dirty="0" smtClean="0"/>
              <a:t>) </a:t>
            </a:r>
            <a:r>
              <a:rPr lang="en-US" dirty="0" smtClean="0"/>
              <a:t>Independent </a:t>
            </a:r>
            <a:r>
              <a:rPr lang="en-US" dirty="0" smtClean="0"/>
              <a:t>of material, some tracks seem to succeed.  We have clear successes on dirt, and we have </a:t>
            </a:r>
            <a:r>
              <a:rPr lang="en-US" dirty="0" smtClean="0"/>
              <a:t>some clear </a:t>
            </a:r>
            <a:r>
              <a:rPr lang="en-US" dirty="0" smtClean="0"/>
              <a:t>successes with synthetics.  What are the big factors that make the difference</a:t>
            </a:r>
            <a:r>
              <a:rPr lang="en-US" dirty="0" smtClean="0"/>
              <a:t>.</a:t>
            </a:r>
            <a:endParaRPr lang="en-US"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Differences in Europe</a:t>
            </a:r>
            <a:endParaRPr lang="en-US" dirty="0"/>
          </a:p>
        </p:txBody>
      </p:sp>
      <p:sp>
        <p:nvSpPr>
          <p:cNvPr id="3" name="Content Placeholder 2"/>
          <p:cNvSpPr>
            <a:spLocks noGrp="1"/>
          </p:cNvSpPr>
          <p:nvPr>
            <p:ph idx="1"/>
          </p:nvPr>
        </p:nvSpPr>
        <p:spPr/>
        <p:txBody>
          <a:bodyPr/>
          <a:lstStyle/>
          <a:p>
            <a:pPr>
              <a:buNone/>
            </a:pPr>
            <a:r>
              <a:rPr lang="en-US" dirty="0" smtClean="0"/>
              <a:t>2) </a:t>
            </a:r>
            <a:r>
              <a:rPr lang="en-US" dirty="0" smtClean="0"/>
              <a:t>Has </a:t>
            </a:r>
            <a:r>
              <a:rPr lang="en-US" dirty="0" smtClean="0"/>
              <a:t>the experience in Europe with synthetics gave a false impression of their effectiveness.  </a:t>
            </a:r>
            <a:r>
              <a:rPr lang="en-US" dirty="0" smtClean="0"/>
              <a:t>How important is the way we use the surfaces to their performance.</a:t>
            </a:r>
            <a:r>
              <a:rPr lang="en-US" dirty="0" smtClean="0"/>
              <a:t>  </a:t>
            </a:r>
            <a:r>
              <a:rPr lang="en-US" dirty="0" smtClean="0"/>
              <a:t>Keeneland is used year around.  The traffic at Woodbine on almost any day is incredible </a:t>
            </a:r>
            <a:r>
              <a:rPr lang="en-US" dirty="0" smtClean="0"/>
              <a:t>traffic </a:t>
            </a:r>
            <a:r>
              <a:rPr lang="en-US" dirty="0" smtClean="0"/>
              <a:t>Do you think this matters?</a:t>
            </a:r>
            <a:endParaRPr lang="en-US"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Weather</a:t>
            </a:r>
            <a:endParaRPr lang="en-US" dirty="0"/>
          </a:p>
        </p:txBody>
      </p:sp>
      <p:sp>
        <p:nvSpPr>
          <p:cNvPr id="4" name="Content Placeholder 3"/>
          <p:cNvSpPr>
            <a:spLocks noGrp="1"/>
          </p:cNvSpPr>
          <p:nvPr>
            <p:ph idx="1"/>
          </p:nvPr>
        </p:nvSpPr>
        <p:spPr/>
        <p:txBody>
          <a:bodyPr/>
          <a:lstStyle/>
          <a:p>
            <a:pPr>
              <a:buNone/>
            </a:pPr>
            <a:r>
              <a:rPr lang="en-US" dirty="0" smtClean="0"/>
              <a:t>3</a:t>
            </a:r>
            <a:r>
              <a:rPr lang="en-US" dirty="0" smtClean="0"/>
              <a:t>) </a:t>
            </a:r>
            <a:r>
              <a:rPr lang="en-US" dirty="0" smtClean="0"/>
              <a:t>Tell </a:t>
            </a:r>
            <a:r>
              <a:rPr lang="en-US" dirty="0" smtClean="0"/>
              <a:t>me </a:t>
            </a:r>
            <a:r>
              <a:rPr lang="en-US" dirty="0" smtClean="0"/>
              <a:t>how you deal with weather. The </a:t>
            </a:r>
            <a:r>
              <a:rPr lang="en-US" dirty="0" smtClean="0"/>
              <a:t>issues are different for dirt and synthetics but every track seems to have issues.  What is the toughest situation to deal with at your tracks, and is this a major issue in track design</a:t>
            </a:r>
            <a:r>
              <a:rPr lang="en-US" dirty="0" smtClean="0"/>
              <a:t>.</a:t>
            </a:r>
            <a:endParaRPr lang="en-US" dirty="0" smtClean="0"/>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Keeping Track</a:t>
            </a:r>
            <a:endParaRPr lang="en-US" dirty="0"/>
          </a:p>
        </p:txBody>
      </p:sp>
      <p:sp>
        <p:nvSpPr>
          <p:cNvPr id="4" name="Content Placeholder 3"/>
          <p:cNvSpPr>
            <a:spLocks noGrp="1"/>
          </p:cNvSpPr>
          <p:nvPr>
            <p:ph idx="1"/>
          </p:nvPr>
        </p:nvSpPr>
        <p:spPr/>
        <p:txBody>
          <a:bodyPr/>
          <a:lstStyle/>
          <a:p>
            <a:pPr>
              <a:buNone/>
            </a:pPr>
            <a:r>
              <a:rPr lang="en-US" dirty="0" smtClean="0"/>
              <a:t>4) </a:t>
            </a:r>
            <a:r>
              <a:rPr lang="en-US" dirty="0" smtClean="0"/>
              <a:t>What </a:t>
            </a:r>
            <a:r>
              <a:rPr lang="en-US" dirty="0" smtClean="0"/>
              <a:t>methods are you currently using to monitor the performance and test the material in your tracks?  Do you see a day when there is a measurement which can help a horseman to be confident that the track is safe, and we can quit talking so much about tracks</a:t>
            </a:r>
            <a:r>
              <a:rPr lang="en-US" dirty="0" smtClean="0"/>
              <a:t>?</a:t>
            </a: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7" name="Group 1"/>
          <p:cNvGrpSpPr>
            <a:grpSpLocks/>
          </p:cNvGrpSpPr>
          <p:nvPr/>
        </p:nvGrpSpPr>
        <p:grpSpPr bwMode="auto">
          <a:xfrm>
            <a:off x="838200" y="381000"/>
            <a:ext cx="7772400" cy="3565525"/>
            <a:chOff x="576" y="369"/>
            <a:chExt cx="3789" cy="3881"/>
          </a:xfrm>
        </p:grpSpPr>
        <p:sp>
          <p:nvSpPr>
            <p:cNvPr id="1032" name="AutoShape 2"/>
            <p:cNvSpPr>
              <a:spLocks noChangeArrowheads="1"/>
            </p:cNvSpPr>
            <p:nvPr/>
          </p:nvSpPr>
          <p:spPr bwMode="auto">
            <a:xfrm>
              <a:off x="576" y="369"/>
              <a:ext cx="3789" cy="813"/>
            </a:xfrm>
            <a:prstGeom prst="roundRect">
              <a:avLst>
                <a:gd name="adj" fmla="val 120"/>
              </a:avLst>
            </a:prstGeom>
            <a:noFill/>
            <a:ln w="9525">
              <a:noFill/>
              <a:round/>
              <a:headEnd/>
              <a:tailEnd/>
            </a:ln>
          </p:spPr>
          <p:txBody>
            <a:bodyPr wrap="none" anchor="ctr"/>
            <a:lstStyle/>
            <a:p>
              <a:endParaRPr lang="en-US"/>
            </a:p>
          </p:txBody>
        </p:sp>
        <p:sp>
          <p:nvSpPr>
            <p:cNvPr id="3075" name="Text Box 3"/>
            <p:cNvSpPr txBox="1">
              <a:spLocks noChangeArrowheads="1"/>
            </p:cNvSpPr>
            <p:nvPr/>
          </p:nvSpPr>
          <p:spPr bwMode="auto">
            <a:xfrm>
              <a:off x="576" y="369"/>
              <a:ext cx="3789" cy="3881"/>
            </a:xfrm>
            <a:prstGeom prst="rect">
              <a:avLst/>
            </a:prstGeom>
            <a:noFill/>
            <a:ln w="9525">
              <a:noFill/>
              <a:miter lim="800000"/>
              <a:headEnd/>
              <a:tailEnd/>
            </a:ln>
          </p:spPr>
          <p:txBody>
            <a:bodyPr lIns="90000" tIns="46800" rIns="90000" bIns="46800">
              <a:spAutoFit/>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600">
                  <a:effectLst>
                    <a:outerShdw blurRad="38100" dist="38100" dir="2700000" algn="tl">
                      <a:srgbClr val="C0C0C0"/>
                    </a:outerShdw>
                  </a:effectLst>
                  <a:cs typeface="+mn-cs"/>
                </a:rPr>
                <a:t>Surfaces </a:t>
              </a:r>
              <a:br>
                <a:rPr lang="en-US" sz="9600">
                  <a:effectLst>
                    <a:outerShdw blurRad="38100" dist="38100" dir="2700000" algn="tl">
                      <a:srgbClr val="C0C0C0"/>
                    </a:outerShdw>
                  </a:effectLst>
                  <a:cs typeface="+mn-cs"/>
                </a:rPr>
              </a:br>
              <a:r>
                <a:rPr lang="en-US" sz="4400">
                  <a:effectLst>
                    <a:outerShdw blurRad="38100" dist="38100" dir="2700000" algn="tl">
                      <a:srgbClr val="C0C0C0"/>
                    </a:outerShdw>
                  </a:effectLst>
                  <a:cs typeface="+mn-cs"/>
                </a:rPr>
                <a:t>Standardized Tests, </a:t>
              </a:r>
              <a:br>
                <a:rPr lang="en-US" sz="4400">
                  <a:effectLst>
                    <a:outerShdw blurRad="38100" dist="38100" dir="2700000" algn="tl">
                      <a:srgbClr val="C0C0C0"/>
                    </a:outerShdw>
                  </a:effectLst>
                  <a:cs typeface="+mn-cs"/>
                </a:rPr>
              </a:br>
              <a:r>
                <a:rPr lang="en-US" sz="4400">
                  <a:effectLst>
                    <a:outerShdw blurRad="38100" dist="38100" dir="2700000" algn="tl">
                      <a:srgbClr val="C0C0C0"/>
                    </a:outerShdw>
                  </a:effectLst>
                  <a:cs typeface="+mn-cs"/>
                </a:rPr>
                <a:t>Engineering Support &amp; </a:t>
              </a:r>
              <a:br>
                <a:rPr lang="en-US" sz="4400">
                  <a:effectLst>
                    <a:outerShdw blurRad="38100" dist="38100" dir="2700000" algn="tl">
                      <a:srgbClr val="C0C0C0"/>
                    </a:outerShdw>
                  </a:effectLst>
                  <a:cs typeface="+mn-cs"/>
                </a:rPr>
              </a:br>
              <a:r>
                <a:rPr lang="en-US" sz="4400">
                  <a:effectLst>
                    <a:outerShdw blurRad="38100" dist="38100" dir="2700000" algn="tl">
                      <a:srgbClr val="C0C0C0"/>
                    </a:outerShdw>
                  </a:effectLst>
                  <a:cs typeface="+mn-cs"/>
                </a:rPr>
                <a:t>National Laboratory</a:t>
              </a:r>
              <a:endParaRPr lang="en-GB" sz="4400">
                <a:cs typeface="+mn-cs"/>
              </a:endParaRPr>
            </a:p>
          </p:txBody>
        </p:sp>
      </p:grpSp>
      <p:grpSp>
        <p:nvGrpSpPr>
          <p:cNvPr id="1028" name="Group 4"/>
          <p:cNvGrpSpPr>
            <a:grpSpLocks/>
          </p:cNvGrpSpPr>
          <p:nvPr/>
        </p:nvGrpSpPr>
        <p:grpSpPr bwMode="auto">
          <a:xfrm>
            <a:off x="7391400" y="4953000"/>
            <a:ext cx="1143000" cy="1371600"/>
            <a:chOff x="4176" y="384"/>
            <a:chExt cx="1100" cy="1244"/>
          </a:xfrm>
        </p:grpSpPr>
        <p:pic>
          <p:nvPicPr>
            <p:cNvPr id="1031" name="Picture 5"/>
            <p:cNvPicPr>
              <a:picLocks noChangeAspect="1" noChangeArrowheads="1"/>
            </p:cNvPicPr>
            <p:nvPr/>
          </p:nvPicPr>
          <p:blipFill>
            <a:blip r:embed="rId4"/>
            <a:srcRect t="29083" r="73827" b="30264"/>
            <a:stretch>
              <a:fillRect/>
            </a:stretch>
          </p:blipFill>
          <p:spPr bwMode="auto">
            <a:xfrm>
              <a:off x="4374" y="384"/>
              <a:ext cx="690" cy="775"/>
            </a:xfrm>
            <a:prstGeom prst="rect">
              <a:avLst/>
            </a:prstGeom>
            <a:noFill/>
            <a:ln w="9525">
              <a:noFill/>
              <a:miter lim="800000"/>
              <a:headEnd/>
              <a:tailEnd/>
            </a:ln>
          </p:spPr>
        </p:pic>
        <p:graphicFrame>
          <p:nvGraphicFramePr>
            <p:cNvPr id="1026" name="Object 6"/>
            <p:cNvGraphicFramePr>
              <a:graphicFrameLocks noChangeAspect="1"/>
            </p:cNvGraphicFramePr>
            <p:nvPr/>
          </p:nvGraphicFramePr>
          <p:xfrm>
            <a:off x="4176" y="1174"/>
            <a:ext cx="1101" cy="456"/>
          </p:xfrm>
          <a:graphic>
            <a:graphicData uri="http://schemas.openxmlformats.org/presentationml/2006/ole">
              <p:oleObj spid="_x0000_s1026" r:id="rId5" imgW="672484" imgH="190441" progId="Word.Picture.8">
                <p:embed/>
              </p:oleObj>
            </a:graphicData>
          </a:graphic>
        </p:graphicFrame>
      </p:grpSp>
      <p:sp>
        <p:nvSpPr>
          <p:cNvPr id="1029" name="Rectangle 7"/>
          <p:cNvSpPr>
            <a:spLocks noGrp="1" noChangeArrowheads="1"/>
          </p:cNvSpPr>
          <p:nvPr>
            <p:ph type="subTitle"/>
          </p:nvPr>
        </p:nvSpPr>
        <p:spPr>
          <a:xfrm>
            <a:off x="381000" y="4267200"/>
            <a:ext cx="7239000" cy="2362200"/>
          </a:xfrm>
        </p:spPr>
        <p:txBody>
          <a:bodyPr lIns="91440" tIns="45720" rIns="91440" bIns="45720" anchor="t"/>
          <a:lstStyle/>
          <a:p>
            <a:pPr marL="1371600" lvl="3">
              <a:lnSpc>
                <a:spcPct val="95000"/>
              </a:lnSpc>
              <a:spcBef>
                <a:spcPts val="500"/>
              </a:spcBef>
              <a:tabLst>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GB" sz="2800" b="1" i="1" smtClean="0"/>
              <a:t>Michael “Mick” Peterson PhD </a:t>
            </a:r>
          </a:p>
          <a:p>
            <a:pPr marL="1371600" lvl="3">
              <a:lnSpc>
                <a:spcPct val="90000"/>
              </a:lnSpc>
              <a:spcBef>
                <a:spcPts val="500"/>
              </a:spcBef>
              <a:tabLst>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GB" sz="2400" b="1" i="1" smtClean="0">
                <a:solidFill>
                  <a:srgbClr val="000066"/>
                </a:solidFill>
              </a:rPr>
              <a:t>University of Maine</a:t>
            </a:r>
          </a:p>
          <a:p>
            <a:pPr marL="1371600" lvl="3">
              <a:lnSpc>
                <a:spcPct val="95000"/>
              </a:lnSpc>
              <a:spcBef>
                <a:spcPts val="500"/>
              </a:spcBef>
              <a:tabLst>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GB" sz="2800" b="1" i="1" smtClean="0"/>
              <a:t>C. Wayne McIlwraith </a:t>
            </a:r>
            <a:r>
              <a:rPr lang="en-GB" sz="2400" b="1" i="1" smtClean="0"/>
              <a:t>DVM, PhD</a:t>
            </a:r>
            <a:endParaRPr lang="en-GB" sz="2800" b="1" i="1" smtClean="0"/>
          </a:p>
          <a:p>
            <a:pPr marL="1371600" lvl="3">
              <a:lnSpc>
                <a:spcPct val="90000"/>
              </a:lnSpc>
              <a:spcBef>
                <a:spcPts val="500"/>
              </a:spcBef>
              <a:tabLst>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GB" sz="2400" b="1" i="1" smtClean="0">
                <a:solidFill>
                  <a:srgbClr val="000066"/>
                </a:solidFill>
              </a:rPr>
              <a:t>Colorado State University</a:t>
            </a:r>
          </a:p>
        </p:txBody>
      </p:sp>
      <p:pic>
        <p:nvPicPr>
          <p:cNvPr id="1030" name="Picture 9"/>
          <p:cNvPicPr>
            <a:picLocks noChangeAspect="1" noChangeArrowheads="1"/>
          </p:cNvPicPr>
          <p:nvPr/>
        </p:nvPicPr>
        <p:blipFill>
          <a:blip r:embed="rId6"/>
          <a:srcRect/>
          <a:stretch>
            <a:fillRect/>
          </a:stretch>
        </p:blipFill>
        <p:spPr bwMode="auto">
          <a:xfrm>
            <a:off x="304800" y="5535930"/>
            <a:ext cx="1828800" cy="86487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2"/>
          <p:cNvSpPr>
            <a:spLocks noChangeArrowheads="1"/>
          </p:cNvSpPr>
          <p:nvPr/>
        </p:nvSpPr>
        <p:spPr bwMode="auto">
          <a:xfrm>
            <a:off x="152400" y="990600"/>
            <a:ext cx="8772525" cy="1920875"/>
          </a:xfrm>
          <a:prstGeom prst="rect">
            <a:avLst/>
          </a:prstGeom>
          <a:noFill/>
          <a:ln w="9525">
            <a:noFill/>
            <a:miter lim="800000"/>
            <a:headEnd/>
            <a:tailEnd/>
          </a:ln>
          <a:effectLst/>
        </p:spPr>
        <p:txBody>
          <a:bodyPr wrap="none" anchor="ctr">
            <a:spAutoFit/>
          </a:bodyPr>
          <a:lstStyle/>
          <a:p>
            <a:pPr algn="ctr">
              <a:defRPr/>
            </a:pPr>
            <a:r>
              <a:rPr lang="en-US" sz="2000" b="1">
                <a:cs typeface="+mn-cs"/>
              </a:rPr>
              <a:t>Recommendations of:</a:t>
            </a:r>
            <a:r>
              <a:rPr lang="en-US" sz="2800" b="1">
                <a:cs typeface="+mn-cs"/>
              </a:rPr>
              <a:t> </a:t>
            </a:r>
            <a:endParaRPr lang="en-US" sz="2800">
              <a:cs typeface="+mn-cs"/>
            </a:endParaRPr>
          </a:p>
          <a:p>
            <a:pPr algn="ctr">
              <a:defRPr/>
            </a:pPr>
            <a:r>
              <a:rPr lang="en-US" sz="3200" b="1">
                <a:effectLst>
                  <a:outerShdw blurRad="38100" dist="38100" dir="2700000" algn="tl">
                    <a:srgbClr val="C0C0C0"/>
                  </a:outerShdw>
                </a:effectLst>
                <a:cs typeface="+mn-cs"/>
              </a:rPr>
              <a:t>The Welfare and Safety of the Racehorse Summit</a:t>
            </a:r>
            <a:endParaRPr lang="en-US" sz="3200">
              <a:effectLst>
                <a:outerShdw blurRad="38100" dist="38100" dir="2700000" algn="tl">
                  <a:srgbClr val="C0C0C0"/>
                </a:outerShdw>
              </a:effectLst>
              <a:cs typeface="+mn-cs"/>
            </a:endParaRPr>
          </a:p>
          <a:p>
            <a:pPr algn="ctr">
              <a:defRPr/>
            </a:pPr>
            <a:r>
              <a:rPr lang="en-US" sz="2000" b="1">
                <a:cs typeface="+mn-cs"/>
              </a:rPr>
              <a:t>Keeneland Sales Pavilion         </a:t>
            </a:r>
            <a:endParaRPr lang="en-US" sz="2000">
              <a:cs typeface="+mn-cs"/>
            </a:endParaRPr>
          </a:p>
          <a:p>
            <a:pPr algn="ctr">
              <a:defRPr/>
            </a:pPr>
            <a:r>
              <a:rPr lang="en-US" sz="2000" b="1">
                <a:cs typeface="+mn-cs"/>
              </a:rPr>
              <a:t>Lexington, Kentucky          </a:t>
            </a:r>
            <a:endParaRPr lang="en-US" sz="2000">
              <a:cs typeface="+mn-cs"/>
            </a:endParaRPr>
          </a:p>
          <a:p>
            <a:pPr algn="ctr">
              <a:defRPr/>
            </a:pPr>
            <a:r>
              <a:rPr lang="en-US" sz="2000" b="1">
                <a:cs typeface="+mn-cs"/>
              </a:rPr>
              <a:t>March 17-18, 2008          </a:t>
            </a:r>
          </a:p>
        </p:txBody>
      </p:sp>
      <p:sp>
        <p:nvSpPr>
          <p:cNvPr id="12291" name="Rectangle 3"/>
          <p:cNvSpPr>
            <a:spLocks noChangeArrowheads="1"/>
          </p:cNvSpPr>
          <p:nvPr/>
        </p:nvSpPr>
        <p:spPr bwMode="auto">
          <a:xfrm>
            <a:off x="685800" y="4191000"/>
            <a:ext cx="7696200" cy="2227263"/>
          </a:xfrm>
          <a:prstGeom prst="rect">
            <a:avLst/>
          </a:prstGeom>
          <a:noFill/>
          <a:ln w="9525">
            <a:noFill/>
            <a:miter lim="800000"/>
            <a:headEnd/>
            <a:tailEnd/>
          </a:ln>
        </p:spPr>
        <p:txBody>
          <a:bodyPr>
            <a:spAutoFit/>
          </a:bodyPr>
          <a:lstStyle/>
          <a:p>
            <a:r>
              <a:rPr lang="en-US" sz="2800" b="1"/>
              <a:t>RECOMMENDATION 1:	</a:t>
            </a:r>
          </a:p>
          <a:p>
            <a:pPr algn="ctr"/>
            <a:r>
              <a:rPr lang="en-US" sz="2800" b="1"/>
              <a:t>TRACK SURFACES</a:t>
            </a:r>
            <a:endParaRPr lang="en-US" sz="2800"/>
          </a:p>
          <a:p>
            <a:r>
              <a:rPr lang="en-US" sz="2800" b="1"/>
              <a:t>Primary Objective:</a:t>
            </a:r>
          </a:p>
          <a:p>
            <a:pPr algn="ctr"/>
            <a:r>
              <a:rPr lang="en-US" sz="2800" b="1" u="sng"/>
              <a:t>Promote consistent and </a:t>
            </a:r>
            <a:br>
              <a:rPr lang="en-US" sz="2800" b="1" u="sng"/>
            </a:br>
            <a:r>
              <a:rPr lang="en-US" sz="2800" b="1" u="sng"/>
              <a:t>safe track surfaces conditions</a:t>
            </a:r>
            <a:r>
              <a:rPr lang="en-US" sz="2800"/>
              <a:t> </a:t>
            </a:r>
          </a:p>
        </p:txBody>
      </p:sp>
      <p:pic>
        <p:nvPicPr>
          <p:cNvPr id="12292" name="Picture 4"/>
          <p:cNvPicPr>
            <a:picLocks noChangeAspect="1" noChangeArrowheads="1"/>
          </p:cNvPicPr>
          <p:nvPr/>
        </p:nvPicPr>
        <p:blipFill>
          <a:blip r:embed="rId3"/>
          <a:srcRect/>
          <a:stretch>
            <a:fillRect/>
          </a:stretch>
        </p:blipFill>
        <p:spPr bwMode="auto">
          <a:xfrm>
            <a:off x="5791200" y="2209800"/>
            <a:ext cx="3124200" cy="1976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Lucida Sans Unicode"/>
      </a:majorFont>
      <a:minorFont>
        <a:latin typeface="Times New Roman"/>
        <a:ea typefac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2644</TotalTime>
  <Words>636</Words>
  <PresentationFormat>On-screen Show (4:3)</PresentationFormat>
  <Paragraphs>246</Paragraphs>
  <Slides>34</Slides>
  <Notes>34</Notes>
  <HiddenSlides>0</HiddenSlides>
  <MMClips>2</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3</vt:i4>
      </vt:variant>
      <vt:variant>
        <vt:lpstr>Slide Titles</vt:lpstr>
      </vt:variant>
      <vt:variant>
        <vt:i4>34</vt:i4>
      </vt:variant>
    </vt:vector>
  </HeadingPairs>
  <TitlesOfParts>
    <vt:vector size="41" baseType="lpstr">
      <vt:lpstr>Times New Roman</vt:lpstr>
      <vt:lpstr>Lucida Sans Unicode</vt:lpstr>
      <vt:lpstr>Arial</vt:lpstr>
      <vt:lpstr>Default Design</vt:lpstr>
      <vt:lpstr>Microsoft Word Picture</vt:lpstr>
      <vt:lpstr>Worksheet</vt:lpstr>
      <vt:lpstr>Photo Editor Photo</vt:lpstr>
      <vt:lpstr> Synthetic vs. Dirt –  A Track Superintendent's Viewpoint Forum – Salon A </vt:lpstr>
      <vt:lpstr>Being a Track Man Isn’t Easy… Mike Young had to cancel</vt:lpstr>
      <vt:lpstr>Our Panel</vt:lpstr>
      <vt:lpstr>What makes a Track Succeed?</vt:lpstr>
      <vt:lpstr>Differences in Europe</vt:lpstr>
      <vt:lpstr>Weather</vt:lpstr>
      <vt:lpstr>Keeping Track</vt:lpstr>
      <vt:lpstr>Slide 8</vt:lpstr>
      <vt:lpstr>Slide 9</vt:lpstr>
      <vt:lpstr>What is Needed?</vt:lpstr>
      <vt:lpstr>Practice Not Research</vt:lpstr>
      <vt:lpstr>Slide 12</vt:lpstr>
      <vt:lpstr>Slide 13</vt:lpstr>
      <vt:lpstr>Slide 14</vt:lpstr>
      <vt:lpstr>         Measurement Methods: Synthetic Composition</vt:lpstr>
      <vt:lpstr>Slide 16</vt:lpstr>
      <vt:lpstr>Implementation: Wax DSC</vt:lpstr>
      <vt:lpstr>Laboratory for  Analysis of Track Materials</vt:lpstr>
      <vt:lpstr>Central Track Surfaces Lab</vt:lpstr>
      <vt:lpstr>Maintenance Matters</vt:lpstr>
      <vt:lpstr>Maintenance &amp; Condition  Reporting System</vt:lpstr>
      <vt:lpstr>Maintenance &amp; Condition  Reporting System</vt:lpstr>
      <vt:lpstr>Performance Testing</vt:lpstr>
      <vt:lpstr>Slide 24</vt:lpstr>
      <vt:lpstr>Surface has different function during  phases of gait: Impact/loading</vt:lpstr>
      <vt:lpstr>Surface has different function : Breakover/Propulsion</vt:lpstr>
      <vt:lpstr>Biomechanical Hoof Tester</vt:lpstr>
      <vt:lpstr>Surface Performance</vt:lpstr>
      <vt:lpstr>Example: What Happens?  Rip, Till and then Set a Racetrack?</vt:lpstr>
      <vt:lpstr>One More Performance Factor</vt:lpstr>
      <vt:lpstr>Centralize Results for Research</vt:lpstr>
      <vt:lpstr>Philosophy</vt:lpstr>
      <vt:lpstr>How to Move Forward</vt:lpstr>
      <vt:lpstr>The remaining question:                Epidemiology? It only matters is we help horses and riders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 L. “Mick” Peterson PhD  University of Maine C. Wayne McIlwraith DVM, PhD Raoul F. Reiser II PhD Colorado State University Robert Gillette DVM, MSE Auburn University Howard Zucker Trainer Dennis Moore Hollywood Park Steve Wood Santa Anita, Del Mar and CARF</dc:title>
  <cp:lastModifiedBy>Mick Peterson</cp:lastModifiedBy>
  <cp:revision>123</cp:revision>
  <dcterms:modified xsi:type="dcterms:W3CDTF">2009-02-01T03:37:01Z</dcterms:modified>
</cp:coreProperties>
</file>