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0" r:id="rId2"/>
    <p:sldId id="346" r:id="rId3"/>
    <p:sldId id="347" r:id="rId4"/>
    <p:sldId id="281" r:id="rId5"/>
    <p:sldId id="348" r:id="rId6"/>
    <p:sldId id="350" r:id="rId7"/>
    <p:sldId id="349" r:id="rId8"/>
    <p:sldId id="314" r:id="rId9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6699"/>
    <a:srgbClr val="0066FF"/>
    <a:srgbClr val="0099FF"/>
    <a:srgbClr val="99CCFF"/>
    <a:srgbClr val="3366CC"/>
    <a:srgbClr val="CCECFF"/>
    <a:srgbClr val="0033CC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33" autoAdjust="0"/>
  </p:normalViewPr>
  <p:slideViewPr>
    <p:cSldViewPr>
      <p:cViewPr varScale="1">
        <p:scale>
          <a:sx n="70" d="100"/>
          <a:sy n="70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062" tIns="45531" rIns="91062" bIns="45531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062" tIns="45531" rIns="91062" bIns="45531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691039A0-7E24-4B36-B29D-C4CAAFF2DFB1}" type="datetimeFigureOut">
              <a:rPr lang="en-US"/>
              <a:pPr>
                <a:defRPr/>
              </a:pPr>
              <a:t>1/31/2009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0938"/>
            <a:ext cx="3005138" cy="460375"/>
          </a:xfrm>
          <a:prstGeom prst="rect">
            <a:avLst/>
          </a:prstGeom>
        </p:spPr>
        <p:txBody>
          <a:bodyPr vert="horz" lIns="91062" tIns="45531" rIns="91062" bIns="45531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70938"/>
            <a:ext cx="3005138" cy="460375"/>
          </a:xfrm>
          <a:prstGeom prst="rect">
            <a:avLst/>
          </a:prstGeom>
        </p:spPr>
        <p:txBody>
          <a:bodyPr vert="horz" lIns="91062" tIns="45531" rIns="91062" bIns="45531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D419C02A-3F8C-4705-AC77-896DAEC383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355" tIns="46178" rIns="92355" bIns="46178" numCol="1" anchor="t" anchorCtr="0" compatLnSpc="1">
            <a:prstTxWarp prst="textNoShape">
              <a:avLst/>
            </a:prstTxWarp>
          </a:bodyPr>
          <a:lstStyle>
            <a:lvl1pPr defTabSz="923272" eaLnBrk="0" hangingPunct="0">
              <a:defRPr kumimoji="0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355" tIns="46178" rIns="92355" bIns="46178" numCol="1" anchor="t" anchorCtr="0" compatLnSpc="1">
            <a:prstTxWarp prst="textNoShape">
              <a:avLst/>
            </a:prstTxWarp>
          </a:bodyPr>
          <a:lstStyle>
            <a:lvl1pPr algn="r" defTabSz="923272" eaLnBrk="0" hangingPunct="0">
              <a:defRPr kumimoji="0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6263"/>
            <a:ext cx="5086350" cy="415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355" tIns="46178" rIns="92355" bIns="461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5138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355" tIns="46178" rIns="92355" bIns="46178" numCol="1" anchor="b" anchorCtr="0" compatLnSpc="1">
            <a:prstTxWarp prst="textNoShape">
              <a:avLst/>
            </a:prstTxWarp>
          </a:bodyPr>
          <a:lstStyle>
            <a:lvl1pPr defTabSz="923272" eaLnBrk="0" hangingPunct="0">
              <a:defRPr kumimoji="0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5137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355" tIns="46178" rIns="92355" bIns="46178" numCol="1" anchor="b" anchorCtr="0" compatLnSpc="1">
            <a:prstTxWarp prst="textNoShape">
              <a:avLst/>
            </a:prstTxWarp>
          </a:bodyPr>
          <a:lstStyle>
            <a:lvl1pPr algn="r" defTabSz="923272" eaLnBrk="0" hangingPunct="0">
              <a:defRPr kumimoji="0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5838379-B99A-4762-A1FD-BBB6EBC9BF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2338">
              <a:defRPr/>
            </a:pPr>
            <a:fld id="{3194A211-93A5-4189-AE18-9FD640D74B8E}" type="slidenum">
              <a:rPr lang="en-US" smtClean="0"/>
              <a:pPr defTabSz="922338"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2338">
              <a:defRPr/>
            </a:pPr>
            <a:fld id="{AA30A7BE-1174-4A79-9378-4DFD97F9CC23}" type="slidenum">
              <a:rPr lang="en-US" smtClean="0"/>
              <a:pPr defTabSz="922338"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2338">
              <a:defRPr/>
            </a:pPr>
            <a:fld id="{AA30A7BE-1174-4A79-9378-4DFD97F9CC23}" type="slidenum">
              <a:rPr lang="en-US" smtClean="0"/>
              <a:pPr defTabSz="922338"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2338">
              <a:defRPr/>
            </a:pPr>
            <a:fld id="{AA30A7BE-1174-4A79-9378-4DFD97F9CC23}" type="slidenum">
              <a:rPr lang="en-US" smtClean="0"/>
              <a:pPr defTabSz="922338"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2338">
              <a:defRPr/>
            </a:pPr>
            <a:fld id="{AA30A7BE-1174-4A79-9378-4DFD97F9CC23}" type="slidenum">
              <a:rPr lang="en-US" smtClean="0"/>
              <a:pPr defTabSz="922338"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2338">
              <a:defRPr/>
            </a:pPr>
            <a:fld id="{AA30A7BE-1174-4A79-9378-4DFD97F9CC23}" type="slidenum">
              <a:rPr lang="en-US" smtClean="0"/>
              <a:pPr defTabSz="922338"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2338">
              <a:defRPr/>
            </a:pPr>
            <a:fld id="{AA30A7BE-1174-4A79-9378-4DFD97F9CC23}" type="slidenum">
              <a:rPr lang="en-US" smtClean="0"/>
              <a:pPr defTabSz="922338"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2338">
              <a:defRPr/>
            </a:pPr>
            <a:fld id="{AF1301E8-F8E0-4D9F-A806-EAF87210B7D0}" type="slidenum">
              <a:rPr lang="en-US" smtClean="0"/>
              <a:pPr defTabSz="922338"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173288"/>
            <a:ext cx="4954588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4953000" cy="1868488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EB5B-B9E9-4745-B49B-0F2D71B662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BD1D2-8E1A-45B9-A1A0-2C0D517AE7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7145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81000"/>
            <a:ext cx="4992687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54B9B-AC44-402D-ADB6-F6F1A8955B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E4BDF-8B75-458B-B715-DB9D00F0BA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66F15-1565-4054-9FEE-5B5307A7D1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57962-979D-41C0-9394-D307774653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0DD27-906A-457D-B0D6-A2DCC912F8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2D1BC-4DE7-432F-A7BE-EBEBA678A0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622B7-A01F-4FC6-A6C3-CBF3575A8F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1AC4D-19B0-46B6-BC43-65A1382CD2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0C24D-CACA-4D92-A6E3-985DE59793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81000"/>
            <a:ext cx="68595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676400"/>
            <a:ext cx="6858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326188"/>
            <a:ext cx="19050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324600"/>
            <a:ext cx="2895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324600"/>
            <a:ext cx="19050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1">
                <a:cs typeface="+mn-cs"/>
              </a:defRPr>
            </a:lvl1pPr>
          </a:lstStyle>
          <a:p>
            <a:pPr>
              <a:defRPr/>
            </a:pPr>
            <a:fld id="{39EE6491-D2E7-44BB-BF0E-7FA1C3E7AD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NTRA_Safety-2c.png"/>
          <p:cNvPicPr>
            <a:picLocks noChangeAspect="1"/>
          </p:cNvPicPr>
          <p:nvPr/>
        </p:nvPicPr>
        <p:blipFill>
          <a:blip r:embed="rId3"/>
          <a:srcRect b="33900"/>
          <a:stretch>
            <a:fillRect/>
          </a:stretch>
        </p:blipFill>
        <p:spPr bwMode="auto">
          <a:xfrm>
            <a:off x="2133600" y="685800"/>
            <a:ext cx="49450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524000" y="3916363"/>
            <a:ext cx="6248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800" i="1">
                <a:solidFill>
                  <a:srgbClr val="006699"/>
                </a:solidFill>
                <a:latin typeface="Franklin Gothic Heavy" pitchFamily="34" charset="0"/>
              </a:rPr>
              <a:t>Safety &amp; Integrity Alliance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The Reforms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ctr" eaLnBrk="1" hangingPunct="1">
              <a:buNone/>
              <a:defRPr/>
            </a:pPr>
            <a:r>
              <a:rPr lang="en-US" sz="2800" dirty="0" smtClean="0"/>
              <a:t>Injury Reporting and Prevention</a:t>
            </a:r>
          </a:p>
          <a:p>
            <a:pPr marL="457200" indent="-457200" eaLnBrk="1" hangingPunct="1">
              <a:buNone/>
              <a:defRPr/>
            </a:pPr>
            <a:endParaRPr lang="en-US" dirty="0" smtClean="0"/>
          </a:p>
          <a:p>
            <a:pPr marL="457200" indent="-457200" eaLnBrk="1" hangingPunct="1">
              <a:buNone/>
              <a:defRPr/>
            </a:pPr>
            <a:r>
              <a:rPr lang="en-US" dirty="0" smtClean="0"/>
              <a:t>- Participation in TJC/</a:t>
            </a:r>
            <a:r>
              <a:rPr lang="en-US" dirty="0" err="1" smtClean="0"/>
              <a:t>InCompass</a:t>
            </a:r>
            <a:r>
              <a:rPr lang="en-US" dirty="0" smtClean="0"/>
              <a:t> Solutions Equine Injury Database System</a:t>
            </a:r>
          </a:p>
          <a:p>
            <a:pPr marL="457200" indent="-457200" eaLnBrk="1" hangingPunct="1">
              <a:buNone/>
              <a:defRPr/>
            </a:pPr>
            <a:endParaRPr lang="en-US" dirty="0" smtClean="0"/>
          </a:p>
          <a:p>
            <a:pPr marL="457200" indent="-457200" eaLnBrk="1" hangingPunct="1">
              <a:buNone/>
              <a:defRPr/>
            </a:pPr>
            <a:r>
              <a:rPr lang="en-US" dirty="0" smtClean="0"/>
              <a:t>- Pre-Race Veterinary Examinations</a:t>
            </a:r>
          </a:p>
          <a:p>
            <a:pPr marL="457200" indent="-457200" eaLnBrk="1" hangingPunct="1">
              <a:buNone/>
              <a:defRPr/>
            </a:pPr>
            <a:endParaRPr lang="en-US" dirty="0" smtClean="0"/>
          </a:p>
          <a:p>
            <a:pPr marL="457200" indent="-457200" eaLnBrk="1" hangingPunct="1">
              <a:buNone/>
              <a:defRPr/>
            </a:pPr>
            <a:r>
              <a:rPr lang="en-US" dirty="0" smtClean="0"/>
              <a:t>- Post-Race and Post-Mortem Veterinary Exams</a:t>
            </a:r>
          </a:p>
          <a:p>
            <a:pPr marL="457200" indent="-457200" eaLnBrk="1" hangingPunct="1">
              <a:buNone/>
              <a:defRPr/>
            </a:pPr>
            <a:endParaRPr lang="en-US" dirty="0" smtClean="0"/>
          </a:p>
          <a:p>
            <a:pPr marL="457200" indent="-457200" eaLnBrk="1" hangingPunct="1">
              <a:buNone/>
              <a:defRPr/>
            </a:pPr>
            <a:endParaRPr lang="en-US" dirty="0" smtClean="0"/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</a:t>
            </a:r>
          </a:p>
        </p:txBody>
      </p:sp>
      <p:pic>
        <p:nvPicPr>
          <p:cNvPr id="11269" name="Picture 6" descr="NTRA_Safety-2c.png"/>
          <p:cNvPicPr>
            <a:picLocks noChangeAspect="1"/>
          </p:cNvPicPr>
          <p:nvPr/>
        </p:nvPicPr>
        <p:blipFill>
          <a:blip r:embed="rId3"/>
          <a:srcRect b="36449"/>
          <a:stretch>
            <a:fillRect/>
          </a:stretch>
        </p:blipFill>
        <p:spPr bwMode="auto">
          <a:xfrm>
            <a:off x="152400" y="6172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The Reforms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2800" dirty="0" smtClean="0"/>
              <a:t>A Safer Racing Environment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- Ban Toe Grabs on Front Shoes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Approved Safety Helmets and Vests </a:t>
            </a:r>
          </a:p>
          <a:p>
            <a:pPr lvl="1" eaLnBrk="1" hangingPunct="1">
              <a:buFontTx/>
              <a:buChar char="-"/>
              <a:defRPr/>
            </a:pPr>
            <a:r>
              <a:rPr lang="en-US" dirty="0" smtClean="0"/>
              <a:t>Jockeys</a:t>
            </a:r>
          </a:p>
          <a:p>
            <a:pPr lvl="1" eaLnBrk="1" hangingPunct="1">
              <a:buFontTx/>
              <a:buChar char="-"/>
              <a:defRPr/>
            </a:pPr>
            <a:r>
              <a:rPr lang="en-US" dirty="0" smtClean="0"/>
              <a:t>Trainers</a:t>
            </a:r>
          </a:p>
          <a:p>
            <a:pPr lvl="1" eaLnBrk="1" hangingPunct="1">
              <a:buFontTx/>
              <a:buChar char="-"/>
              <a:defRPr/>
            </a:pPr>
            <a:r>
              <a:rPr lang="en-US" dirty="0" smtClean="0"/>
              <a:t>Assistant Starters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- Restricted Use of Whips 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</a:t>
            </a:r>
          </a:p>
        </p:txBody>
      </p:sp>
      <p:pic>
        <p:nvPicPr>
          <p:cNvPr id="11269" name="Picture 6" descr="NTRA_Safety-2c.png"/>
          <p:cNvPicPr>
            <a:picLocks noChangeAspect="1"/>
          </p:cNvPicPr>
          <p:nvPr/>
        </p:nvPicPr>
        <p:blipFill>
          <a:blip r:embed="rId3"/>
          <a:srcRect b="36449"/>
          <a:stretch>
            <a:fillRect/>
          </a:stretch>
        </p:blipFill>
        <p:spPr bwMode="auto">
          <a:xfrm>
            <a:off x="152400" y="6172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The Reforms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ctr" eaLnBrk="1" hangingPunct="1">
              <a:buNone/>
              <a:defRPr/>
            </a:pPr>
            <a:r>
              <a:rPr lang="en-US" sz="2800" dirty="0" smtClean="0"/>
              <a:t>Medication and Testing</a:t>
            </a:r>
          </a:p>
          <a:p>
            <a:pPr marL="457200" indent="-457200" eaLnBrk="1" hangingPunct="1">
              <a:buFontTx/>
              <a:buAutoNum type="arabicPeriod"/>
              <a:defRPr/>
            </a:pPr>
            <a:endParaRPr lang="en-US" sz="2800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- Uniform Medication Rules and Penalties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- Ban Exogenous Steroids from Competition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- Ban Alkalinizing Substances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- Out of Competition Testing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	 	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</a:t>
            </a:r>
          </a:p>
        </p:txBody>
      </p:sp>
      <p:pic>
        <p:nvPicPr>
          <p:cNvPr id="11269" name="Picture 6" descr="NTRA_Safety-2c.png"/>
          <p:cNvPicPr>
            <a:picLocks noChangeAspect="1"/>
          </p:cNvPicPr>
          <p:nvPr/>
        </p:nvPicPr>
        <p:blipFill>
          <a:blip r:embed="rId3"/>
          <a:srcRect b="36449"/>
          <a:stretch>
            <a:fillRect/>
          </a:stretch>
        </p:blipFill>
        <p:spPr bwMode="auto">
          <a:xfrm>
            <a:off x="152400" y="6172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The Reforms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ctr" eaLnBrk="1" hangingPunct="1">
              <a:buNone/>
              <a:defRPr/>
            </a:pPr>
            <a:r>
              <a:rPr lang="en-US" sz="2800" dirty="0" smtClean="0"/>
              <a:t>Research &amp; Training</a:t>
            </a:r>
          </a:p>
          <a:p>
            <a:pPr marL="457200" indent="-457200" eaLnBrk="1" hangingPunct="1">
              <a:buFontTx/>
              <a:buAutoNum type="arabicPeriod" startAt="3"/>
              <a:defRPr/>
            </a:pPr>
            <a:endParaRPr lang="en-US" dirty="0" smtClean="0"/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Racetrack Surface Safety Studies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2400" dirty="0" smtClean="0"/>
              <a:t>Dirt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2400" dirty="0" smtClean="0"/>
              <a:t>Turf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2400" dirty="0" smtClean="0"/>
              <a:t>Synthetic</a:t>
            </a:r>
          </a:p>
          <a:p>
            <a:pPr lvl="1" eaLnBrk="1" hangingPunct="1">
              <a:buFontTx/>
              <a:buChar char="-"/>
              <a:defRPr/>
            </a:pPr>
            <a:endParaRPr lang="en-US" sz="2400" dirty="0" smtClean="0"/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Backstretch Security Assessment and Training</a:t>
            </a:r>
          </a:p>
          <a:p>
            <a:pPr eaLnBrk="1" hangingPunct="1">
              <a:buFontTx/>
              <a:buChar char="-"/>
              <a:defRPr/>
            </a:pPr>
            <a:endParaRPr lang="en-US" dirty="0" smtClean="0"/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</a:t>
            </a:r>
          </a:p>
        </p:txBody>
      </p:sp>
      <p:pic>
        <p:nvPicPr>
          <p:cNvPr id="11269" name="Picture 6" descr="NTRA_Safety-2c.png"/>
          <p:cNvPicPr>
            <a:picLocks noChangeAspect="1"/>
          </p:cNvPicPr>
          <p:nvPr/>
        </p:nvPicPr>
        <p:blipFill>
          <a:blip r:embed="rId3"/>
          <a:srcRect b="36449"/>
          <a:stretch>
            <a:fillRect/>
          </a:stretch>
        </p:blipFill>
        <p:spPr bwMode="auto">
          <a:xfrm>
            <a:off x="152400" y="6172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The Reforms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ctr" eaLnBrk="1" hangingPunct="1">
              <a:buNone/>
              <a:defRPr/>
            </a:pPr>
            <a:r>
              <a:rPr lang="en-US" sz="2800" dirty="0" smtClean="0"/>
              <a:t>Jockey Safety and Welfare</a:t>
            </a:r>
          </a:p>
          <a:p>
            <a:pPr marL="457200" indent="-457200" eaLnBrk="1" hangingPunct="1">
              <a:buFontTx/>
              <a:buAutoNum type="arabicPeriod" startAt="3"/>
              <a:defRPr/>
            </a:pPr>
            <a:endParaRPr lang="en-US" dirty="0" smtClean="0"/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Jockey Weights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2400" dirty="0" smtClean="0"/>
              <a:t>Scientifically-based Scale of Weights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2400" dirty="0" smtClean="0"/>
              <a:t>Uniform Weigh-in Procedures</a:t>
            </a:r>
          </a:p>
          <a:p>
            <a:pPr lvl="1" eaLnBrk="1" hangingPunct="1">
              <a:buFontTx/>
              <a:buChar char="-"/>
              <a:defRPr/>
            </a:pPr>
            <a:endParaRPr lang="en-US" sz="2400" dirty="0" smtClean="0"/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Jockey Health Information</a:t>
            </a:r>
          </a:p>
          <a:p>
            <a:pPr lvl="1" eaLnBrk="1" hangingPunct="1">
              <a:buFontTx/>
              <a:buChar char="-"/>
              <a:defRPr/>
            </a:pPr>
            <a:r>
              <a:rPr lang="en-US" dirty="0" smtClean="0"/>
              <a:t>TJC/</a:t>
            </a:r>
            <a:r>
              <a:rPr lang="en-US" dirty="0" err="1" smtClean="0"/>
              <a:t>InCompass</a:t>
            </a:r>
            <a:r>
              <a:rPr lang="en-US" dirty="0" smtClean="0"/>
              <a:t> Solutions Jockey Health Information System Participation</a:t>
            </a:r>
          </a:p>
          <a:p>
            <a:pPr eaLnBrk="1" hangingPunct="1">
              <a:buFontTx/>
              <a:buChar char="-"/>
              <a:defRPr/>
            </a:pPr>
            <a:endParaRPr lang="en-US" dirty="0" smtClean="0"/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</a:t>
            </a:r>
          </a:p>
        </p:txBody>
      </p:sp>
      <p:pic>
        <p:nvPicPr>
          <p:cNvPr id="11269" name="Picture 6" descr="NTRA_Safety-2c.png"/>
          <p:cNvPicPr>
            <a:picLocks noChangeAspect="1"/>
          </p:cNvPicPr>
          <p:nvPr/>
        </p:nvPicPr>
        <p:blipFill>
          <a:blip r:embed="rId3"/>
          <a:srcRect b="36449"/>
          <a:stretch>
            <a:fillRect/>
          </a:stretch>
        </p:blipFill>
        <p:spPr bwMode="auto">
          <a:xfrm>
            <a:off x="152400" y="6172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The Reforms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2800" dirty="0" smtClean="0"/>
              <a:t>Aftercare And Transition of Retired Racehorses</a:t>
            </a:r>
          </a:p>
          <a:p>
            <a:pPr algn="ctr" eaLnBrk="1" hangingPunct="1">
              <a:buFontTx/>
              <a:buNone/>
              <a:defRPr/>
            </a:pPr>
            <a:endParaRPr lang="en-US" sz="2800" dirty="0" smtClean="0"/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On-track Placement/Adoption Program</a:t>
            </a:r>
          </a:p>
          <a:p>
            <a:pPr eaLnBrk="1" hangingPunct="1">
              <a:buFontTx/>
              <a:buChar char="-"/>
              <a:defRPr/>
            </a:pPr>
            <a:endParaRPr lang="en-US" dirty="0" smtClean="0"/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Permanent Local Funding Mechanism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</a:t>
            </a:r>
          </a:p>
        </p:txBody>
      </p:sp>
      <p:pic>
        <p:nvPicPr>
          <p:cNvPr id="11269" name="Picture 6" descr="NTRA_Safety-2c.png"/>
          <p:cNvPicPr>
            <a:picLocks noChangeAspect="1"/>
          </p:cNvPicPr>
          <p:nvPr/>
        </p:nvPicPr>
        <p:blipFill>
          <a:blip r:embed="rId3"/>
          <a:srcRect b="36449"/>
          <a:stretch>
            <a:fillRect/>
          </a:stretch>
        </p:blipFill>
        <p:spPr bwMode="auto">
          <a:xfrm>
            <a:off x="152400" y="6172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NTRA_Safety-2c.png"/>
          <p:cNvPicPr>
            <a:picLocks noChangeAspect="1"/>
          </p:cNvPicPr>
          <p:nvPr/>
        </p:nvPicPr>
        <p:blipFill>
          <a:blip r:embed="rId3"/>
          <a:srcRect b="33900"/>
          <a:stretch>
            <a:fillRect/>
          </a:stretch>
        </p:blipFill>
        <p:spPr bwMode="auto">
          <a:xfrm>
            <a:off x="2133600" y="685800"/>
            <a:ext cx="49450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1524000" y="3916363"/>
            <a:ext cx="6248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800" i="1">
                <a:solidFill>
                  <a:srgbClr val="006699"/>
                </a:solidFill>
                <a:latin typeface="Franklin Gothic Heavy" pitchFamily="34" charset="0"/>
              </a:rPr>
              <a:t>Safety &amp; Integrity Alliance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keting plan presentation">
  <a:themeElements>
    <a:clrScheme name="Default Desig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Marketing plan presentation</Template>
  <TotalTime>1156</TotalTime>
  <Words>157</Words>
  <Application>Microsoft PowerPoint</Application>
  <PresentationFormat>On-screen Show (4:3)</PresentationFormat>
  <Paragraphs>71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Marketing plan presentation</vt:lpstr>
      <vt:lpstr>Slide 1</vt:lpstr>
      <vt:lpstr>The Reforms</vt:lpstr>
      <vt:lpstr>The Reforms</vt:lpstr>
      <vt:lpstr>The Reforms</vt:lpstr>
      <vt:lpstr>The Reforms</vt:lpstr>
      <vt:lpstr>The Reforms</vt:lpstr>
      <vt:lpstr>The Reforms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NTRA Horse &amp; Safety Alliance</dc:title>
  <dc:creator>fwidaman</dc:creator>
  <cp:lastModifiedBy>awaldrop</cp:lastModifiedBy>
  <cp:revision>90</cp:revision>
  <cp:lastPrinted>1601-01-01T00:00:00Z</cp:lastPrinted>
  <dcterms:created xsi:type="dcterms:W3CDTF">2008-09-09T12:55:45Z</dcterms:created>
  <dcterms:modified xsi:type="dcterms:W3CDTF">2009-01-31T17:43:07Z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TC010178121033</vt:lpwstr>
  </property>
</Properties>
</file>