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1"/>
  </p:notesMasterIdLst>
  <p:sldIdLst>
    <p:sldId id="270" r:id="rId2"/>
    <p:sldId id="271" r:id="rId3"/>
    <p:sldId id="269" r:id="rId4"/>
    <p:sldId id="282" r:id="rId5"/>
    <p:sldId id="285" r:id="rId6"/>
    <p:sldId id="286" r:id="rId7"/>
    <p:sldId id="287" r:id="rId8"/>
    <p:sldId id="288" r:id="rId9"/>
    <p:sldId id="289" r:id="rId10"/>
    <p:sldId id="272" r:id="rId11"/>
    <p:sldId id="281" r:id="rId12"/>
    <p:sldId id="277" r:id="rId13"/>
    <p:sldId id="273" r:id="rId14"/>
    <p:sldId id="274" r:id="rId15"/>
    <p:sldId id="275" r:id="rId16"/>
    <p:sldId id="283" r:id="rId17"/>
    <p:sldId id="284" r:id="rId18"/>
    <p:sldId id="279" r:id="rId19"/>
    <p:sldId id="280"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655F36"/>
    <a:srgbClr val="4F81BD"/>
    <a:srgbClr val="62626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8307" autoAdjust="0"/>
    <p:restoredTop sz="94660"/>
  </p:normalViewPr>
  <p:slideViewPr>
    <p:cSldViewPr>
      <p:cViewPr varScale="1">
        <p:scale>
          <a:sx n="95" d="100"/>
          <a:sy n="95" d="100"/>
        </p:scale>
        <p:origin x="-90" y="-23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917"/>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A6CC0D95-3424-435B-93CF-726D8E5DF2AA}" type="datetimeFigureOut">
              <a:rPr lang="en-US"/>
              <a:pPr>
                <a:defRPr/>
              </a:pPr>
              <a:t>9/16/2008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90D1B346-57ED-4E9E-82EE-FAF24450276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20"/>
          <p:cNvSpPr>
            <a:spLocks noGrp="1"/>
          </p:cNvSpPr>
          <p:nvPr>
            <p:ph type="ctrTitle"/>
          </p:nvPr>
        </p:nvSpPr>
        <p:spPr>
          <a:xfrm>
            <a:off x="685800" y="990601"/>
            <a:ext cx="7772400" cy="2609850"/>
          </a:xfrm>
        </p:spPr>
        <p:txBody>
          <a:bodyPr>
            <a:noAutofit/>
            <a:sp3d prstMaterial="matte">
              <a:bevelT w="38100" h="38100"/>
              <a:contourClr>
                <a:srgbClr val="FFFFFF"/>
              </a:contourClr>
            </a:sp3d>
          </a:bodyPr>
          <a:lstStyle>
            <a:lvl1pPr algn="ctr">
              <a:defRPr lang="en-US" sz="5800" dirty="0" smtClean="0">
                <a:ln w="9525">
                  <a:noFill/>
                </a:ln>
                <a:effectLst>
                  <a:outerShdw blurRad="50800" dist="38100" dir="8220000" algn="tl" rotWithShape="0">
                    <a:srgbClr val="000000">
                      <a:alpha val="40000"/>
                    </a:srgbClr>
                  </a:outerShdw>
                </a:effectLst>
              </a:defRPr>
            </a:lvl1pPr>
          </a:lstStyle>
          <a:p>
            <a:r>
              <a:rPr lang="en-US" smtClean="0"/>
              <a:t>Click to edit Master title style</a:t>
            </a:r>
            <a:endParaRPr lang="en-US" dirty="0"/>
          </a:p>
        </p:txBody>
      </p:sp>
      <p:sp>
        <p:nvSpPr>
          <p:cNvPr id="24" name="Rectangle 26"/>
          <p:cNvSpPr>
            <a:spLocks noGrp="1"/>
          </p:cNvSpPr>
          <p:nvPr>
            <p:ph type="subTitle" idx="1"/>
          </p:nvPr>
        </p:nvSpPr>
        <p:spPr>
          <a:xfrm>
            <a:off x="1371600" y="3657600"/>
            <a:ext cx="6400800" cy="1967089"/>
          </a:xfrm>
        </p:spPr>
        <p:txBody>
          <a:bodyPr>
            <a:normAutofit/>
          </a:bodyPr>
          <a:lstStyle>
            <a:lvl1pPr marL="0" indent="0" algn="ctr">
              <a:buNone/>
              <a:defRPr lang="en-US" sz="3000" b="0">
                <a:solidFill>
                  <a:schemeClr val="tx2"/>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4" name="Rectangle 22"/>
          <p:cNvSpPr>
            <a:spLocks noGrp="1"/>
          </p:cNvSpPr>
          <p:nvPr>
            <p:ph type="dt" sz="half" idx="10"/>
          </p:nvPr>
        </p:nvSpPr>
        <p:spPr/>
        <p:txBody>
          <a:bodyPr/>
          <a:lstStyle>
            <a:lvl1pPr>
              <a:defRPr/>
            </a:lvl1pPr>
          </a:lstStyle>
          <a:p>
            <a:pPr>
              <a:defRPr/>
            </a:pPr>
            <a:fld id="{0E8F1041-1593-4E06-8234-648F86D8EED7}" type="datetimeFigureOut">
              <a:rPr/>
              <a:pPr>
                <a:defRPr/>
              </a:pPr>
              <a:t>9/16/2008</a:t>
            </a:fld>
            <a:endParaRPr/>
          </a:p>
        </p:txBody>
      </p:sp>
      <p:sp>
        <p:nvSpPr>
          <p:cNvPr id="5" name="Rectangle 18"/>
          <p:cNvSpPr>
            <a:spLocks noGrp="1"/>
          </p:cNvSpPr>
          <p:nvPr>
            <p:ph type="ftr" sz="quarter" idx="11"/>
          </p:nvPr>
        </p:nvSpPr>
        <p:spPr/>
        <p:txBody>
          <a:bodyPr/>
          <a:lstStyle>
            <a:lvl1pPr>
              <a:defRPr/>
            </a:lvl1pPr>
          </a:lstStyle>
          <a:p>
            <a:pPr>
              <a:defRPr/>
            </a:pPr>
            <a:endParaRPr/>
          </a:p>
        </p:txBody>
      </p:sp>
      <p:sp>
        <p:nvSpPr>
          <p:cNvPr id="6" name="Rectangle 15"/>
          <p:cNvSpPr>
            <a:spLocks noGrp="1"/>
          </p:cNvSpPr>
          <p:nvPr>
            <p:ph type="sldNum" sz="quarter" idx="12"/>
          </p:nvPr>
        </p:nvSpPr>
        <p:spPr/>
        <p:txBody>
          <a:bodyPr/>
          <a:lstStyle>
            <a:lvl1pPr>
              <a:defRPr/>
            </a:lvl1pPr>
          </a:lstStyle>
          <a:p>
            <a:pPr>
              <a:defRPr/>
            </a:pPr>
            <a:fld id="{60134041-A255-4519-B8F2-9825B14F60BE}" type="slidenum">
              <a:rPr/>
              <a:pPr>
                <a:defRPr/>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2"/>
          <p:cNvSpPr>
            <a:spLocks noGrp="1"/>
          </p:cNvSpPr>
          <p:nvPr>
            <p:ph type="dt" sz="half" idx="10"/>
          </p:nvPr>
        </p:nvSpPr>
        <p:spPr/>
        <p:txBody>
          <a:bodyPr/>
          <a:lstStyle>
            <a:lvl1pPr>
              <a:defRPr/>
            </a:lvl1pPr>
          </a:lstStyle>
          <a:p>
            <a:pPr>
              <a:defRPr/>
            </a:pPr>
            <a:fld id="{0A81D934-2C6C-4CCC-B548-85A5731D1C56}" type="datetimeFigureOut">
              <a:rPr/>
              <a:pPr>
                <a:defRPr/>
              </a:pPr>
              <a:t>9/16/2008</a:t>
            </a:fld>
            <a:endParaRPr/>
          </a:p>
        </p:txBody>
      </p:sp>
      <p:sp>
        <p:nvSpPr>
          <p:cNvPr id="5" name="Rectangle 18"/>
          <p:cNvSpPr>
            <a:spLocks noGrp="1"/>
          </p:cNvSpPr>
          <p:nvPr>
            <p:ph type="ftr" sz="quarter" idx="11"/>
          </p:nvPr>
        </p:nvSpPr>
        <p:spPr/>
        <p:txBody>
          <a:bodyPr/>
          <a:lstStyle>
            <a:lvl1pPr>
              <a:defRPr/>
            </a:lvl1pPr>
          </a:lstStyle>
          <a:p>
            <a:pPr>
              <a:defRPr/>
            </a:pPr>
            <a:endParaRPr/>
          </a:p>
        </p:txBody>
      </p:sp>
      <p:sp>
        <p:nvSpPr>
          <p:cNvPr id="6" name="Rectangle 15"/>
          <p:cNvSpPr>
            <a:spLocks noGrp="1"/>
          </p:cNvSpPr>
          <p:nvPr>
            <p:ph type="sldNum" sz="quarter" idx="12"/>
          </p:nvPr>
        </p:nvSpPr>
        <p:spPr/>
        <p:txBody>
          <a:bodyPr/>
          <a:lstStyle>
            <a:lvl1pPr>
              <a:defRPr/>
            </a:lvl1pPr>
          </a:lstStyle>
          <a:p>
            <a:pPr>
              <a:defRPr/>
            </a:pPr>
            <a:fld id="{8BFB3601-2F43-4DE2-9BD5-97D949CBE577}" type="slidenum">
              <a:rPr/>
              <a:pPr>
                <a:defRPr/>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2"/>
          <p:cNvSpPr>
            <a:spLocks noGrp="1"/>
          </p:cNvSpPr>
          <p:nvPr>
            <p:ph type="dt" sz="half" idx="10"/>
          </p:nvPr>
        </p:nvSpPr>
        <p:spPr/>
        <p:txBody>
          <a:bodyPr/>
          <a:lstStyle>
            <a:lvl1pPr>
              <a:defRPr/>
            </a:lvl1pPr>
          </a:lstStyle>
          <a:p>
            <a:pPr>
              <a:defRPr/>
            </a:pPr>
            <a:fld id="{BF59B5B5-7C01-4EE8-97FD-6FD0C31F25CA}" type="datetimeFigureOut">
              <a:rPr/>
              <a:pPr>
                <a:defRPr/>
              </a:pPr>
              <a:t>9/16/2008</a:t>
            </a:fld>
            <a:endParaRPr/>
          </a:p>
        </p:txBody>
      </p:sp>
      <p:sp>
        <p:nvSpPr>
          <p:cNvPr id="5" name="Rectangle 18"/>
          <p:cNvSpPr>
            <a:spLocks noGrp="1"/>
          </p:cNvSpPr>
          <p:nvPr>
            <p:ph type="ftr" sz="quarter" idx="11"/>
          </p:nvPr>
        </p:nvSpPr>
        <p:spPr/>
        <p:txBody>
          <a:bodyPr/>
          <a:lstStyle>
            <a:lvl1pPr>
              <a:defRPr/>
            </a:lvl1pPr>
          </a:lstStyle>
          <a:p>
            <a:pPr>
              <a:defRPr/>
            </a:pPr>
            <a:endParaRPr/>
          </a:p>
        </p:txBody>
      </p:sp>
      <p:sp>
        <p:nvSpPr>
          <p:cNvPr id="6" name="Rectangle 15"/>
          <p:cNvSpPr>
            <a:spLocks noGrp="1"/>
          </p:cNvSpPr>
          <p:nvPr>
            <p:ph type="sldNum" sz="quarter" idx="12"/>
          </p:nvPr>
        </p:nvSpPr>
        <p:spPr/>
        <p:txBody>
          <a:bodyPr/>
          <a:lstStyle>
            <a:lvl1pPr>
              <a:defRPr/>
            </a:lvl1pPr>
          </a:lstStyle>
          <a:p>
            <a:pPr>
              <a:defRPr/>
            </a:pPr>
            <a:fld id="{203106C7-3595-41D6-9380-CFF9B169C699}" type="slidenum">
              <a:rPr/>
              <a:pPr>
                <a:defRPr/>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871538" y="533400"/>
            <a:ext cx="8162925" cy="109061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2813" y="1905000"/>
            <a:ext cx="39782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3488" y="1905000"/>
            <a:ext cx="3979862"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p:txBody>
          <a:bodyPr/>
          <a:lstStyle>
            <a:lvl1pPr>
              <a:defRPr/>
            </a:lvl1pPr>
          </a:lstStyle>
          <a:p>
            <a:pPr>
              <a:defRPr/>
            </a:pPr>
            <a:endParaRPr/>
          </a:p>
        </p:txBody>
      </p:sp>
      <p:sp>
        <p:nvSpPr>
          <p:cNvPr id="6" name="Rectangle 68"/>
          <p:cNvSpPr>
            <a:spLocks noGrp="1" noChangeArrowheads="1"/>
          </p:cNvSpPr>
          <p:nvPr>
            <p:ph type="ftr" sz="quarter" idx="11"/>
          </p:nvPr>
        </p:nvSpPr>
        <p:spPr/>
        <p:txBody>
          <a:bodyPr/>
          <a:lstStyle>
            <a:lvl1pPr>
              <a:defRPr/>
            </a:lvl1pPr>
          </a:lstStyle>
          <a:p>
            <a:pPr>
              <a:defRPr/>
            </a:pPr>
            <a:endParaRPr/>
          </a:p>
        </p:txBody>
      </p:sp>
      <p:sp>
        <p:nvSpPr>
          <p:cNvPr id="7" name="Rectangle 69"/>
          <p:cNvSpPr>
            <a:spLocks noGrp="1" noChangeArrowheads="1"/>
          </p:cNvSpPr>
          <p:nvPr>
            <p:ph type="sldNum" sz="quarter" idx="12"/>
          </p:nvPr>
        </p:nvSpPr>
        <p:spPr/>
        <p:txBody>
          <a:bodyPr/>
          <a:lstStyle>
            <a:lvl1pPr>
              <a:defRPr/>
            </a:lvl1pPr>
          </a:lstStyle>
          <a:p>
            <a:pPr>
              <a:defRPr/>
            </a:pPr>
            <a:fld id="{78D732D6-3881-4969-BAB2-DC90007AF773}" type="slidenum">
              <a:rPr/>
              <a:pPr>
                <a:def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smtClean="0"/>
              <a:t>Click to edit Master title style</a:t>
            </a:r>
            <a:endParaRPr lang="en-US"/>
          </a:p>
        </p:txBody>
      </p:sp>
      <p:sp>
        <p:nvSpPr>
          <p:cNvPr id="3" name="Rectangle 3"/>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22"/>
          <p:cNvSpPr>
            <a:spLocks noGrp="1"/>
          </p:cNvSpPr>
          <p:nvPr>
            <p:ph type="dt" sz="half" idx="10"/>
          </p:nvPr>
        </p:nvSpPr>
        <p:spPr/>
        <p:txBody>
          <a:bodyPr/>
          <a:lstStyle>
            <a:lvl1pPr>
              <a:defRPr/>
            </a:lvl1pPr>
          </a:lstStyle>
          <a:p>
            <a:pPr>
              <a:defRPr/>
            </a:pPr>
            <a:fld id="{4E418D68-08CF-4D0A-AF75-05001B5C204A}" type="datetimeFigureOut">
              <a:rPr/>
              <a:pPr>
                <a:defRPr/>
              </a:pPr>
              <a:t>9/16/2008</a:t>
            </a:fld>
            <a:endParaRPr/>
          </a:p>
        </p:txBody>
      </p:sp>
      <p:sp>
        <p:nvSpPr>
          <p:cNvPr id="5" name="Rectangle 18"/>
          <p:cNvSpPr>
            <a:spLocks noGrp="1"/>
          </p:cNvSpPr>
          <p:nvPr>
            <p:ph type="ftr" sz="quarter" idx="11"/>
          </p:nvPr>
        </p:nvSpPr>
        <p:spPr/>
        <p:txBody>
          <a:bodyPr/>
          <a:lstStyle>
            <a:lvl1pPr>
              <a:defRPr/>
            </a:lvl1pPr>
          </a:lstStyle>
          <a:p>
            <a:pPr>
              <a:defRPr/>
            </a:pPr>
            <a:endParaRPr/>
          </a:p>
        </p:txBody>
      </p:sp>
      <p:sp>
        <p:nvSpPr>
          <p:cNvPr id="6" name="Rectangle 15"/>
          <p:cNvSpPr>
            <a:spLocks noGrp="1"/>
          </p:cNvSpPr>
          <p:nvPr>
            <p:ph type="sldNum" sz="quarter" idx="12"/>
          </p:nvPr>
        </p:nvSpPr>
        <p:spPr/>
        <p:txBody>
          <a:bodyPr/>
          <a:lstStyle>
            <a:lvl1pPr>
              <a:defRPr/>
            </a:lvl1pPr>
          </a:lstStyle>
          <a:p>
            <a:pPr>
              <a:defRPr/>
            </a:pPr>
            <a:fld id="{78D3A986-E790-426D-8699-B56BD4716A0F}" type="slidenum">
              <a:rPr/>
              <a:pPr>
                <a:def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Rectangle 2"/>
          <p:cNvSpPr>
            <a:spLocks noGrp="1"/>
          </p:cNvSpPr>
          <p:nvPr>
            <p:ph type="title"/>
          </p:nvPr>
        </p:nvSpPr>
        <p:spPr>
          <a:xfrm>
            <a:off x="722313" y="2685391"/>
            <a:ext cx="7772400" cy="3112843"/>
          </a:xfrm>
        </p:spPr>
        <p:txBody>
          <a:bodyPr anchor="t"/>
          <a:lstStyle>
            <a:lvl1pPr algn="ctr">
              <a:buNone/>
              <a:defRPr lang="en-US" sz="6000" b="1" dirty="0">
                <a:solidFill>
                  <a:schemeClr val="tx2">
                    <a:shade val="85000"/>
                    <a:satMod val="150000"/>
                  </a:schemeClr>
                </a:solidFill>
              </a:defRPr>
            </a:lvl1pPr>
          </a:lstStyle>
          <a:p>
            <a:r>
              <a:rPr lang="en-US" smtClean="0"/>
              <a:t>Click to edit Master title style</a:t>
            </a:r>
            <a:endParaRPr lang="en-US" dirty="0"/>
          </a:p>
        </p:txBody>
      </p:sp>
      <p:sp>
        <p:nvSpPr>
          <p:cNvPr id="3" name="Rectangle 3"/>
          <p:cNvSpPr>
            <a:spLocks noGrp="1"/>
          </p:cNvSpPr>
          <p:nvPr>
            <p:ph type="body" idx="1"/>
          </p:nvPr>
        </p:nvSpPr>
        <p:spPr>
          <a:xfrm>
            <a:off x="722313" y="1128932"/>
            <a:ext cx="7772400" cy="1509712"/>
          </a:xfrm>
        </p:spPr>
        <p:txBody>
          <a:bodyPr anchor="b">
            <a:normAutofit/>
          </a:bodyPr>
          <a:lstStyle>
            <a:lvl1pPr algn="ctr">
              <a:buNone/>
              <a:defRPr lang="en-US" sz="24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Rectangle 22"/>
          <p:cNvSpPr>
            <a:spLocks noGrp="1"/>
          </p:cNvSpPr>
          <p:nvPr>
            <p:ph type="dt" sz="half" idx="10"/>
          </p:nvPr>
        </p:nvSpPr>
        <p:spPr/>
        <p:txBody>
          <a:bodyPr/>
          <a:lstStyle>
            <a:lvl1pPr>
              <a:defRPr/>
            </a:lvl1pPr>
          </a:lstStyle>
          <a:p>
            <a:pPr>
              <a:defRPr/>
            </a:pPr>
            <a:fld id="{1E1705EA-AC49-4593-BFE2-3AD2DBE8FA86}" type="datetimeFigureOut">
              <a:rPr/>
              <a:pPr>
                <a:defRPr/>
              </a:pPr>
              <a:t>9/16/2008</a:t>
            </a:fld>
            <a:endParaRPr/>
          </a:p>
        </p:txBody>
      </p:sp>
      <p:sp>
        <p:nvSpPr>
          <p:cNvPr id="5" name="Rectangle 18"/>
          <p:cNvSpPr>
            <a:spLocks noGrp="1"/>
          </p:cNvSpPr>
          <p:nvPr>
            <p:ph type="ftr" sz="quarter" idx="11"/>
          </p:nvPr>
        </p:nvSpPr>
        <p:spPr/>
        <p:txBody>
          <a:bodyPr/>
          <a:lstStyle>
            <a:lvl1pPr>
              <a:defRPr/>
            </a:lvl1pPr>
          </a:lstStyle>
          <a:p>
            <a:pPr>
              <a:defRPr/>
            </a:pPr>
            <a:endParaRPr/>
          </a:p>
        </p:txBody>
      </p:sp>
      <p:sp>
        <p:nvSpPr>
          <p:cNvPr id="6" name="Rectangle 15"/>
          <p:cNvSpPr>
            <a:spLocks noGrp="1"/>
          </p:cNvSpPr>
          <p:nvPr>
            <p:ph type="sldNum" sz="quarter" idx="12"/>
          </p:nvPr>
        </p:nvSpPr>
        <p:spPr/>
        <p:txBody>
          <a:bodyPr/>
          <a:lstStyle>
            <a:lvl1pPr>
              <a:defRPr/>
            </a:lvl1pPr>
          </a:lstStyle>
          <a:p>
            <a:pPr>
              <a:defRPr/>
            </a:pPr>
            <a:fld id="{C7BBA660-E0F5-46F6-B9DE-7BD78951A60F}" type="slidenum">
              <a:rPr/>
              <a:pPr>
                <a:def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2"/>
          <p:cNvSpPr>
            <a:spLocks noGrp="1"/>
          </p:cNvSpPr>
          <p:nvPr>
            <p:ph type="dt" sz="half" idx="10"/>
          </p:nvPr>
        </p:nvSpPr>
        <p:spPr/>
        <p:txBody>
          <a:bodyPr/>
          <a:lstStyle>
            <a:lvl1pPr>
              <a:defRPr/>
            </a:lvl1pPr>
          </a:lstStyle>
          <a:p>
            <a:pPr>
              <a:defRPr/>
            </a:pPr>
            <a:fld id="{F1C60E2B-E5C4-4F51-8C2E-5A81476D0A01}" type="datetimeFigureOut">
              <a:rPr/>
              <a:pPr>
                <a:defRPr/>
              </a:pPr>
              <a:t>9/16/2008</a:t>
            </a:fld>
            <a:endParaRPr/>
          </a:p>
        </p:txBody>
      </p:sp>
      <p:sp>
        <p:nvSpPr>
          <p:cNvPr id="6" name="Rectangle 18"/>
          <p:cNvSpPr>
            <a:spLocks noGrp="1"/>
          </p:cNvSpPr>
          <p:nvPr>
            <p:ph type="ftr" sz="quarter" idx="11"/>
          </p:nvPr>
        </p:nvSpPr>
        <p:spPr/>
        <p:txBody>
          <a:bodyPr/>
          <a:lstStyle>
            <a:lvl1pPr>
              <a:defRPr/>
            </a:lvl1pPr>
          </a:lstStyle>
          <a:p>
            <a:pPr>
              <a:defRPr/>
            </a:pPr>
            <a:endParaRPr/>
          </a:p>
        </p:txBody>
      </p:sp>
      <p:sp>
        <p:nvSpPr>
          <p:cNvPr id="7" name="Rectangle 15"/>
          <p:cNvSpPr>
            <a:spLocks noGrp="1"/>
          </p:cNvSpPr>
          <p:nvPr>
            <p:ph type="sldNum" sz="quarter" idx="12"/>
          </p:nvPr>
        </p:nvSpPr>
        <p:spPr/>
        <p:txBody>
          <a:bodyPr/>
          <a:lstStyle>
            <a:lvl1pPr>
              <a:defRPr/>
            </a:lvl1pPr>
          </a:lstStyle>
          <a:p>
            <a:pPr>
              <a:defRPr/>
            </a:pPr>
            <a:fld id="{4702E95B-C64C-4510-859D-4C491C389D02}" type="slidenum">
              <a:rPr/>
              <a:pPr>
                <a:def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Rectangle 2"/>
          <p:cNvSpPr>
            <a:spLocks noGrp="1"/>
          </p:cNvSpPr>
          <p:nvPr>
            <p:ph type="body" idx="1"/>
          </p:nvPr>
        </p:nvSpPr>
        <p:spPr>
          <a:xfrm>
            <a:off x="457200" y="1535113"/>
            <a:ext cx="4040188"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body" sz="quarter" idx="3"/>
          </p:nvPr>
        </p:nvSpPr>
        <p:spPr>
          <a:xfrm>
            <a:off x="4645025" y="1535113"/>
            <a:ext cx="4041775"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2"/>
          <p:cNvSpPr>
            <a:spLocks noGrp="1"/>
          </p:cNvSpPr>
          <p:nvPr>
            <p:ph type="dt" sz="half" idx="10"/>
          </p:nvPr>
        </p:nvSpPr>
        <p:spPr/>
        <p:txBody>
          <a:bodyPr/>
          <a:lstStyle>
            <a:lvl1pPr>
              <a:defRPr/>
            </a:lvl1pPr>
          </a:lstStyle>
          <a:p>
            <a:pPr>
              <a:defRPr/>
            </a:pPr>
            <a:fld id="{2E6A1C37-3C5A-4433-9833-A610F13E31FB}" type="datetimeFigureOut">
              <a:rPr/>
              <a:pPr>
                <a:defRPr/>
              </a:pPr>
              <a:t>9/16/2008</a:t>
            </a:fld>
            <a:endParaRPr/>
          </a:p>
        </p:txBody>
      </p:sp>
      <p:sp>
        <p:nvSpPr>
          <p:cNvPr id="8" name="Rectangle 18"/>
          <p:cNvSpPr>
            <a:spLocks noGrp="1"/>
          </p:cNvSpPr>
          <p:nvPr>
            <p:ph type="ftr" sz="quarter" idx="11"/>
          </p:nvPr>
        </p:nvSpPr>
        <p:spPr/>
        <p:txBody>
          <a:bodyPr/>
          <a:lstStyle>
            <a:lvl1pPr>
              <a:defRPr/>
            </a:lvl1pPr>
          </a:lstStyle>
          <a:p>
            <a:pPr>
              <a:defRPr/>
            </a:pPr>
            <a:endParaRPr/>
          </a:p>
        </p:txBody>
      </p:sp>
      <p:sp>
        <p:nvSpPr>
          <p:cNvPr id="9" name="Rectangle 15"/>
          <p:cNvSpPr>
            <a:spLocks noGrp="1"/>
          </p:cNvSpPr>
          <p:nvPr>
            <p:ph type="sldNum" sz="quarter" idx="12"/>
          </p:nvPr>
        </p:nvSpPr>
        <p:spPr/>
        <p:txBody>
          <a:bodyPr/>
          <a:lstStyle>
            <a:lvl1pPr>
              <a:defRPr/>
            </a:lvl1pPr>
          </a:lstStyle>
          <a:p>
            <a:pPr>
              <a:defRPr/>
            </a:pPr>
            <a:fld id="{D6F4F890-2189-4B0A-A92B-A8D7B726F748}" type="slidenum">
              <a:rPr/>
              <a:pPr>
                <a:def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en-US" smtClean="0"/>
              <a:t>Click to edit Master title style</a:t>
            </a:r>
            <a:endParaRPr lang="en-US"/>
          </a:p>
        </p:txBody>
      </p:sp>
      <p:sp>
        <p:nvSpPr>
          <p:cNvPr id="3" name="Rectangle 22"/>
          <p:cNvSpPr>
            <a:spLocks noGrp="1"/>
          </p:cNvSpPr>
          <p:nvPr>
            <p:ph type="dt" sz="half" idx="10"/>
          </p:nvPr>
        </p:nvSpPr>
        <p:spPr/>
        <p:txBody>
          <a:bodyPr/>
          <a:lstStyle>
            <a:lvl1pPr>
              <a:defRPr/>
            </a:lvl1pPr>
          </a:lstStyle>
          <a:p>
            <a:pPr>
              <a:defRPr/>
            </a:pPr>
            <a:fld id="{AA806886-F554-43EE-84D6-9125A952B95E}" type="datetimeFigureOut">
              <a:rPr/>
              <a:pPr>
                <a:defRPr/>
              </a:pPr>
              <a:t>9/16/2008</a:t>
            </a:fld>
            <a:endParaRPr/>
          </a:p>
        </p:txBody>
      </p:sp>
      <p:sp>
        <p:nvSpPr>
          <p:cNvPr id="4" name="Rectangle 18"/>
          <p:cNvSpPr>
            <a:spLocks noGrp="1"/>
          </p:cNvSpPr>
          <p:nvPr>
            <p:ph type="ftr" sz="quarter" idx="11"/>
          </p:nvPr>
        </p:nvSpPr>
        <p:spPr/>
        <p:txBody>
          <a:bodyPr/>
          <a:lstStyle>
            <a:lvl1pPr>
              <a:defRPr/>
            </a:lvl1pPr>
          </a:lstStyle>
          <a:p>
            <a:pPr>
              <a:defRPr/>
            </a:pPr>
            <a:endParaRPr/>
          </a:p>
        </p:txBody>
      </p:sp>
      <p:sp>
        <p:nvSpPr>
          <p:cNvPr id="5" name="Rectangle 15"/>
          <p:cNvSpPr>
            <a:spLocks noGrp="1"/>
          </p:cNvSpPr>
          <p:nvPr>
            <p:ph type="sldNum" sz="quarter" idx="12"/>
          </p:nvPr>
        </p:nvSpPr>
        <p:spPr/>
        <p:txBody>
          <a:bodyPr/>
          <a:lstStyle>
            <a:lvl1pPr>
              <a:defRPr/>
            </a:lvl1pPr>
          </a:lstStyle>
          <a:p>
            <a:pPr>
              <a:defRPr/>
            </a:pPr>
            <a:fld id="{AB6269E2-D60B-42C5-B88B-7BAB0661362A}" type="slidenum">
              <a:rPr/>
              <a:pPr>
                <a:def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2"/>
          <p:cNvSpPr>
            <a:spLocks noGrp="1"/>
          </p:cNvSpPr>
          <p:nvPr>
            <p:ph type="dt" sz="half" idx="10"/>
          </p:nvPr>
        </p:nvSpPr>
        <p:spPr/>
        <p:txBody>
          <a:bodyPr/>
          <a:lstStyle>
            <a:lvl1pPr>
              <a:defRPr/>
            </a:lvl1pPr>
          </a:lstStyle>
          <a:p>
            <a:pPr>
              <a:defRPr/>
            </a:pPr>
            <a:fld id="{33B3A562-0183-46D8-BA18-3459B4053999}" type="datetimeFigureOut">
              <a:rPr/>
              <a:pPr>
                <a:defRPr/>
              </a:pPr>
              <a:t>9/16/2008</a:t>
            </a:fld>
            <a:endParaRPr/>
          </a:p>
        </p:txBody>
      </p:sp>
      <p:sp>
        <p:nvSpPr>
          <p:cNvPr id="3" name="Rectangle 18"/>
          <p:cNvSpPr>
            <a:spLocks noGrp="1"/>
          </p:cNvSpPr>
          <p:nvPr>
            <p:ph type="ftr" sz="quarter" idx="11"/>
          </p:nvPr>
        </p:nvSpPr>
        <p:spPr/>
        <p:txBody>
          <a:bodyPr/>
          <a:lstStyle>
            <a:lvl1pPr>
              <a:defRPr/>
            </a:lvl1pPr>
          </a:lstStyle>
          <a:p>
            <a:pPr>
              <a:defRPr/>
            </a:pPr>
            <a:endParaRPr/>
          </a:p>
        </p:txBody>
      </p:sp>
      <p:sp>
        <p:nvSpPr>
          <p:cNvPr id="4" name="Rectangle 15"/>
          <p:cNvSpPr>
            <a:spLocks noGrp="1"/>
          </p:cNvSpPr>
          <p:nvPr>
            <p:ph type="sldNum" sz="quarter" idx="12"/>
          </p:nvPr>
        </p:nvSpPr>
        <p:spPr/>
        <p:txBody>
          <a:bodyPr/>
          <a:lstStyle>
            <a:lvl1pPr>
              <a:defRPr/>
            </a:lvl1pPr>
          </a:lstStyle>
          <a:p>
            <a:pPr>
              <a:defRPr/>
            </a:pPr>
            <a:fld id="{A47C44DB-D6E5-4D54-84DE-F767ACD1A163}" type="slidenum">
              <a:rPr/>
              <a:pPr>
                <a:defRPr/>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73050"/>
            <a:ext cx="3008313" cy="1162050"/>
          </a:xfrm>
        </p:spPr>
        <p:txBody>
          <a:bodyPr/>
          <a:lstStyle>
            <a:lvl1pPr algn="ctr">
              <a:defRPr sz="24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a:p>
        </p:txBody>
      </p:sp>
      <p:sp>
        <p:nvSpPr>
          <p:cNvPr id="3" name="Rectangl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body" sz="half" idx="2"/>
          </p:nvPr>
        </p:nvSpPr>
        <p:spPr>
          <a:xfrm>
            <a:off x="457200" y="1435100"/>
            <a:ext cx="3008313" cy="4691063"/>
          </a:xfrm>
        </p:spPr>
        <p:txBody>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2"/>
          <p:cNvSpPr>
            <a:spLocks noGrp="1"/>
          </p:cNvSpPr>
          <p:nvPr>
            <p:ph type="dt" sz="half" idx="10"/>
          </p:nvPr>
        </p:nvSpPr>
        <p:spPr/>
        <p:txBody>
          <a:bodyPr/>
          <a:lstStyle>
            <a:lvl1pPr>
              <a:defRPr/>
            </a:lvl1pPr>
          </a:lstStyle>
          <a:p>
            <a:pPr>
              <a:defRPr/>
            </a:pPr>
            <a:fld id="{44474D71-987E-4A3D-87BC-AB29E48A8A60}" type="datetimeFigureOut">
              <a:rPr/>
              <a:pPr>
                <a:defRPr/>
              </a:pPr>
              <a:t>9/16/2008</a:t>
            </a:fld>
            <a:endParaRPr/>
          </a:p>
        </p:txBody>
      </p:sp>
      <p:sp>
        <p:nvSpPr>
          <p:cNvPr id="6" name="Rectangle 18"/>
          <p:cNvSpPr>
            <a:spLocks noGrp="1"/>
          </p:cNvSpPr>
          <p:nvPr>
            <p:ph type="ftr" sz="quarter" idx="11"/>
          </p:nvPr>
        </p:nvSpPr>
        <p:spPr/>
        <p:txBody>
          <a:bodyPr/>
          <a:lstStyle>
            <a:lvl1pPr>
              <a:defRPr/>
            </a:lvl1pPr>
          </a:lstStyle>
          <a:p>
            <a:pPr>
              <a:defRPr/>
            </a:pPr>
            <a:endParaRPr/>
          </a:p>
        </p:txBody>
      </p:sp>
      <p:sp>
        <p:nvSpPr>
          <p:cNvPr id="7" name="Rectangle 15"/>
          <p:cNvSpPr>
            <a:spLocks noGrp="1"/>
          </p:cNvSpPr>
          <p:nvPr>
            <p:ph type="sldNum" sz="quarter" idx="12"/>
          </p:nvPr>
        </p:nvSpPr>
        <p:spPr/>
        <p:txBody>
          <a:bodyPr/>
          <a:lstStyle>
            <a:lvl1pPr>
              <a:defRPr/>
            </a:lvl1pPr>
          </a:lstStyle>
          <a:p>
            <a:pPr>
              <a:defRPr/>
            </a:pPr>
            <a:fld id="{CC538CCC-D79A-4A61-9742-42254E128833}" type="slidenum">
              <a:rPr/>
              <a:pPr>
                <a:def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7"/>
          <p:cNvSpPr/>
          <p:nvPr/>
        </p:nvSpPr>
        <p:spPr>
          <a:xfrm>
            <a:off x="727075" y="1062038"/>
            <a:ext cx="4600575" cy="3978275"/>
          </a:xfrm>
          <a:prstGeom prst="rect">
            <a:avLst/>
          </a:prstGeom>
          <a:solidFill>
            <a:schemeClr val="tx2">
              <a:shade val="15000"/>
            </a:schemeClr>
          </a:solidFill>
          <a:ln w="63500">
            <a:noFill/>
            <a:miter lim="800000"/>
          </a:ln>
          <a:effectLst>
            <a:outerShdw blurRad="63500" dist="25400" dir="7200000" algn="t" rotWithShape="0">
              <a:prstClr val="black">
                <a:alpha val="45000"/>
              </a:prstClr>
            </a:outerShdw>
          </a:effectLst>
        </p:spPr>
        <p:style>
          <a:lnRef idx="3">
            <a:schemeClr val="lt1"/>
          </a:lnRef>
          <a:fillRef idx="1">
            <a:schemeClr val="accent6"/>
          </a:fillRef>
          <a:effectRef idx="1">
            <a:schemeClr val="accent6"/>
          </a:effectRef>
          <a:fontRef idx="minor">
            <a:schemeClr val="lt1"/>
          </a:fontRef>
        </p:style>
        <p:txBody>
          <a:bodyPr lIns="45720" rIns="45720" anchor="ctr">
            <a:normAutofit/>
          </a:bodyPr>
          <a:lstStyle/>
          <a:p>
            <a:pPr indent="-274320" fontAlgn="auto">
              <a:spcBef>
                <a:spcPts val="0"/>
              </a:spcBef>
              <a:spcAft>
                <a:spcPts val="0"/>
              </a:spcAft>
              <a:buClr>
                <a:schemeClr val="accent1"/>
              </a:buClr>
              <a:buSzPct val="80000"/>
              <a:buFont typeface="Wingdings 2" pitchFamily="18" charset="2"/>
              <a:buNone/>
              <a:defRPr/>
            </a:pPr>
            <a:endParaRPr lang="en-US" sz="2000"/>
          </a:p>
        </p:txBody>
      </p:sp>
      <p:sp>
        <p:nvSpPr>
          <p:cNvPr id="2" name="Rectangle 2"/>
          <p:cNvSpPr>
            <a:spLocks noGrp="1"/>
          </p:cNvSpPr>
          <p:nvPr>
            <p:ph type="title"/>
          </p:nvPr>
        </p:nvSpPr>
        <p:spPr>
          <a:xfrm>
            <a:off x="5514536" y="4343400"/>
            <a:ext cx="3048000" cy="709858"/>
          </a:xfrm>
        </p:spPr>
        <p:txBody>
          <a:bodyPr anchor="t">
            <a:noAutofit/>
          </a:bodyPr>
          <a:lstStyle>
            <a:lvl1pPr algn="l">
              <a:buNone/>
              <a:defRPr sz="22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dirty="0"/>
          </a:p>
        </p:txBody>
      </p:sp>
      <p:sp>
        <p:nvSpPr>
          <p:cNvPr id="3" name="Rectangle 3"/>
          <p:cNvSpPr>
            <a:spLocks noGrp="1"/>
          </p:cNvSpPr>
          <p:nvPr>
            <p:ph type="pic" idx="1"/>
          </p:nvPr>
        </p:nvSpPr>
        <p:spPr>
          <a:xfrm>
            <a:off x="739645" y="1222657"/>
            <a:ext cx="4575601" cy="3657600"/>
          </a:xfrm>
          <a:solidFill>
            <a:schemeClr val="tx2">
              <a:shade val="75000"/>
            </a:schemeClr>
          </a:solidFill>
          <a:ln w="63500">
            <a:noFill/>
            <a:miter lim="800000"/>
          </a:ln>
          <a:effectLst/>
        </p:spPr>
        <p:style>
          <a:lnRef idx="3">
            <a:schemeClr val="lt1"/>
          </a:lnRef>
          <a:fillRef idx="1">
            <a:schemeClr val="accent6"/>
          </a:fillRef>
          <a:effectRef idx="1">
            <a:schemeClr val="accent6"/>
          </a:effectRef>
          <a:fontRef idx="minor">
            <a:schemeClr val="lt1"/>
          </a:fontRef>
        </p:style>
        <p:txBody>
          <a:bodyPr>
            <a:normAutofit/>
          </a:bodyPr>
          <a:lstStyle>
            <a:lvl1pPr>
              <a:buNone/>
              <a:defRPr sz="3200"/>
            </a:lvl1pPr>
          </a:lstStyle>
          <a:p>
            <a:pPr lvl="0"/>
            <a:r>
              <a:rPr lang="en-US" noProof="0" smtClean="0"/>
              <a:t>Click icon to add picture</a:t>
            </a:r>
            <a:endParaRPr lang="en-US" noProof="0" dirty="0"/>
          </a:p>
        </p:txBody>
      </p:sp>
      <p:sp>
        <p:nvSpPr>
          <p:cNvPr id="4" name="Rectangle 4"/>
          <p:cNvSpPr>
            <a:spLocks noGrp="1"/>
          </p:cNvSpPr>
          <p:nvPr>
            <p:ph type="body" sz="half" idx="2"/>
          </p:nvPr>
        </p:nvSpPr>
        <p:spPr>
          <a:xfrm>
            <a:off x="5514536" y="1371600"/>
            <a:ext cx="3044952" cy="2930086"/>
          </a:xfrm>
        </p:spPr>
        <p:txBody>
          <a:bodyPr bIns="0" anchor="b">
            <a:normAutofit/>
          </a:bodyPr>
          <a:lstStyle>
            <a:lvl1pPr marL="0" marR="0" indent="0" algn="l">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en-US" smtClean="0"/>
              <a:t>Click to edit Master text styles</a:t>
            </a:r>
          </a:p>
        </p:txBody>
      </p:sp>
      <p:sp>
        <p:nvSpPr>
          <p:cNvPr id="6" name="Rectangle 5"/>
          <p:cNvSpPr>
            <a:spLocks noGrp="1"/>
          </p:cNvSpPr>
          <p:nvPr>
            <p:ph type="dt" sz="half" idx="10"/>
          </p:nvPr>
        </p:nvSpPr>
        <p:spPr/>
        <p:txBody>
          <a:bodyPr/>
          <a:lstStyle>
            <a:lvl1pPr>
              <a:defRPr/>
            </a:lvl1pPr>
          </a:lstStyle>
          <a:p>
            <a:pPr>
              <a:defRPr/>
            </a:pPr>
            <a:fld id="{1082095C-7209-49B7-9B07-2C5F178E37A2}" type="datetimeFigureOut">
              <a:rPr/>
              <a:pPr>
                <a:defRPr/>
              </a:pPr>
              <a:t>9/16/2008</a:t>
            </a:fld>
            <a:endParaRPr/>
          </a:p>
        </p:txBody>
      </p:sp>
      <p:sp>
        <p:nvSpPr>
          <p:cNvPr id="7" name="Rectangle 6"/>
          <p:cNvSpPr>
            <a:spLocks noGrp="1"/>
          </p:cNvSpPr>
          <p:nvPr>
            <p:ph type="ftr" sz="quarter" idx="11"/>
          </p:nvPr>
        </p:nvSpPr>
        <p:spPr/>
        <p:txBody>
          <a:bodyPr/>
          <a:lstStyle>
            <a:lvl1pPr>
              <a:defRPr/>
            </a:lvl1pPr>
          </a:lstStyle>
          <a:p>
            <a:pPr>
              <a:defRPr/>
            </a:pPr>
            <a:endParaRPr/>
          </a:p>
        </p:txBody>
      </p:sp>
      <p:sp>
        <p:nvSpPr>
          <p:cNvPr id="8" name="Rectangle 7"/>
          <p:cNvSpPr>
            <a:spLocks noGrp="1"/>
          </p:cNvSpPr>
          <p:nvPr>
            <p:ph type="sldNum" sz="quarter" idx="12"/>
          </p:nvPr>
        </p:nvSpPr>
        <p:spPr/>
        <p:txBody>
          <a:bodyPr/>
          <a:lstStyle>
            <a:lvl1pPr>
              <a:defRPr/>
            </a:lvl1pPr>
          </a:lstStyle>
          <a:p>
            <a:pPr>
              <a:defRPr/>
            </a:pPr>
            <a:fld id="{DCF0ED93-41EC-4B90-8D62-5798575C575F}" type="slidenum">
              <a:rPr/>
              <a:pPr>
                <a:def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ectangle 10"/>
          <p:cNvSpPr>
            <a:spLocks noGrp="1"/>
          </p:cNvSpPr>
          <p:nvPr>
            <p:ph type="title"/>
          </p:nvPr>
        </p:nvSpPr>
        <p:spPr>
          <a:xfrm>
            <a:off x="457200" y="304800"/>
            <a:ext cx="8229600" cy="1143000"/>
          </a:xfrm>
          <a:prstGeom prst="rect">
            <a:avLst/>
          </a:prstGeom>
        </p:spPr>
        <p:txBody>
          <a:bodyPr anchor="b" anchorCtr="0">
            <a:normAutofit/>
            <a:scene3d>
              <a:camera prst="orthographicFront"/>
              <a:lightRig rig="soft" dir="t">
                <a:rot lat="0" lon="0" rev="2100000"/>
              </a:lightRig>
            </a:scene3d>
            <a:sp3d prstMaterial="matte">
              <a:bevelT w="38100" h="38100"/>
            </a:sp3d>
          </a:bodyPr>
          <a:lstStyle/>
          <a:p>
            <a:r>
              <a:rPr lang="en-US" smtClean="0"/>
              <a:t>Click to edit Master title style</a:t>
            </a:r>
            <a:endParaRPr lang="en-US" dirty="0"/>
          </a:p>
        </p:txBody>
      </p:sp>
      <p:sp>
        <p:nvSpPr>
          <p:cNvPr id="1027" name="Rectangle 11"/>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 name="Rectangle 22"/>
          <p:cNvSpPr>
            <a:spLocks noGrp="1"/>
          </p:cNvSpPr>
          <p:nvPr>
            <p:ph type="dt" sz="half" idx="2"/>
          </p:nvPr>
        </p:nvSpPr>
        <p:spPr>
          <a:xfrm>
            <a:off x="457200" y="6245225"/>
            <a:ext cx="2133600" cy="476250"/>
          </a:xfrm>
          <a:prstGeom prst="rect">
            <a:avLst/>
          </a:prstGeom>
        </p:spPr>
        <p:txBody>
          <a:bodyPr anchor="b" anchorCtr="0"/>
          <a:lstStyle>
            <a:lvl1pPr fontAlgn="auto">
              <a:spcBef>
                <a:spcPts val="0"/>
              </a:spcBef>
              <a:spcAft>
                <a:spcPts val="0"/>
              </a:spcAft>
              <a:defRPr lang="en-US" sz="1200" smtClean="0">
                <a:solidFill>
                  <a:schemeClr val="tx2"/>
                </a:solidFill>
                <a:latin typeface="+mn-lt"/>
                <a:ea typeface="+mn-lt"/>
                <a:cs typeface="+mn-lt"/>
              </a:defRPr>
            </a:lvl1pPr>
          </a:lstStyle>
          <a:p>
            <a:pPr>
              <a:defRPr/>
            </a:pPr>
            <a:fld id="{1DCD1B28-0B55-41FB-AD2D-273744A54153}" type="datetimeFigureOut">
              <a:rPr/>
              <a:pPr>
                <a:defRPr/>
              </a:pPr>
              <a:t>9/16/2008</a:t>
            </a:fld>
            <a:endParaRPr/>
          </a:p>
        </p:txBody>
      </p:sp>
      <p:sp>
        <p:nvSpPr>
          <p:cNvPr id="18" name="Rectangle 18"/>
          <p:cNvSpPr>
            <a:spLocks noGrp="1"/>
          </p:cNvSpPr>
          <p:nvPr>
            <p:ph type="ftr" sz="quarter" idx="3"/>
          </p:nvPr>
        </p:nvSpPr>
        <p:spPr>
          <a:xfrm>
            <a:off x="3124200" y="6245225"/>
            <a:ext cx="2895600" cy="476250"/>
          </a:xfrm>
          <a:prstGeom prst="rect">
            <a:avLst/>
          </a:prstGeom>
        </p:spPr>
        <p:txBody>
          <a:bodyPr anchor="b" anchorCtr="0"/>
          <a:lstStyle>
            <a:lvl1pPr algn="ctr" fontAlgn="auto">
              <a:spcBef>
                <a:spcPts val="0"/>
              </a:spcBef>
              <a:spcAft>
                <a:spcPts val="0"/>
              </a:spcAft>
              <a:defRPr lang="en-US" sz="1200">
                <a:solidFill>
                  <a:schemeClr val="tx2"/>
                </a:solidFill>
                <a:latin typeface="+mn-lt"/>
                <a:ea typeface="+mn-lt"/>
                <a:cs typeface="+mn-lt"/>
              </a:defRPr>
            </a:lvl1pPr>
          </a:lstStyle>
          <a:p>
            <a:pPr>
              <a:defRPr/>
            </a:pPr>
            <a:endParaRPr/>
          </a:p>
        </p:txBody>
      </p:sp>
      <p:sp>
        <p:nvSpPr>
          <p:cNvPr id="13" name="Rectangle 15"/>
          <p:cNvSpPr>
            <a:spLocks noGrp="1"/>
          </p:cNvSpPr>
          <p:nvPr>
            <p:ph type="sldNum" sz="quarter" idx="4"/>
          </p:nvPr>
        </p:nvSpPr>
        <p:spPr>
          <a:xfrm>
            <a:off x="6553200" y="6245225"/>
            <a:ext cx="2133600" cy="476250"/>
          </a:xfrm>
          <a:prstGeom prst="rect">
            <a:avLst/>
          </a:prstGeom>
        </p:spPr>
        <p:txBody>
          <a:bodyPr anchor="b" anchorCtr="0"/>
          <a:lstStyle>
            <a:lvl1pPr algn="r" fontAlgn="auto">
              <a:spcBef>
                <a:spcPts val="0"/>
              </a:spcBef>
              <a:spcAft>
                <a:spcPts val="0"/>
              </a:spcAft>
              <a:defRPr lang="en-US" sz="1200" smtClean="0">
                <a:solidFill>
                  <a:schemeClr val="tx2"/>
                </a:solidFill>
                <a:latin typeface="+mn-lt"/>
                <a:ea typeface="+mn-lt"/>
                <a:cs typeface="+mn-lt"/>
              </a:defRPr>
            </a:lvl1pPr>
          </a:lstStyle>
          <a:p>
            <a:pPr>
              <a:defRPr/>
            </a:pPr>
            <a:fld id="{903A1A1A-5652-46C1-AF1B-A056B1D3E892}" type="slidenum">
              <a:rPr/>
              <a:pPr>
                <a:defRPr/>
              </a:pPr>
              <a:t>‹#›</a:t>
            </a:fld>
            <a:endParaRPr/>
          </a:p>
        </p:txBody>
      </p:sp>
    </p:spTree>
  </p:cSld>
  <p:clrMap bg1="lt1" tx1="dk1" bg2="lt2" tx2="dk2" accent1="accent1" accent2="accent2" accent3="accent3" accent4="accent4" accent5="accent5" accent6="accent6" hlink="hlink" folHlink="folHlink"/>
  <p:sldLayoutIdLst>
    <p:sldLayoutId id="2147483674" r:id="rId1"/>
    <p:sldLayoutId id="2147483673" r:id="rId2"/>
    <p:sldLayoutId id="2147483672" r:id="rId3"/>
    <p:sldLayoutId id="2147483671" r:id="rId4"/>
    <p:sldLayoutId id="2147483670" r:id="rId5"/>
    <p:sldLayoutId id="2147483669" r:id="rId6"/>
    <p:sldLayoutId id="2147483668" r:id="rId7"/>
    <p:sldLayoutId id="2147483667" r:id="rId8"/>
    <p:sldLayoutId id="2147483675" r:id="rId9"/>
    <p:sldLayoutId id="2147483666" r:id="rId10"/>
    <p:sldLayoutId id="2147483665" r:id="rId11"/>
    <p:sldLayoutId id="2147483676" r:id="rId12"/>
  </p:sldLayoutIdLst>
  <p:txStyles>
    <p:titleStyle>
      <a:defPPr>
        <a:defRPr sz="4400">
          <a:solidFill>
            <a:schemeClr val="tx2">
              <a:shade val="85000"/>
              <a:satMod val="150000"/>
            </a:schemeClr>
          </a:solidFill>
          <a:latin typeface="+mj-lt"/>
          <a:ea typeface="+mj-ea"/>
          <a:cs typeface="+mj-cs"/>
        </a:defRPr>
      </a:defPPr>
      <a:lvl1pPr algn="ctr" rtl="0" fontAlgn="base">
        <a:spcBef>
          <a:spcPct val="0"/>
        </a:spcBef>
        <a:spcAft>
          <a:spcPct val="0"/>
        </a:spcAft>
        <a:defRPr lang="en-US" sz="4800" b="1" kern="1200" dirty="0">
          <a:solidFill>
            <a:srgbClr val="7F4A25"/>
          </a:solidFill>
          <a:effectLst>
            <a:outerShdw blurRad="63500" dist="38100" dir="8220000" algn="tl" rotWithShape="0">
              <a:srgbClr val="000000">
                <a:alpha val="30000"/>
              </a:srgbClr>
            </a:outerShdw>
          </a:effectLst>
          <a:latin typeface="+mj-lt"/>
          <a:ea typeface="+mj-lt"/>
          <a:cs typeface="+mj-lt"/>
        </a:defRPr>
      </a:lvl1pPr>
      <a:lvl2pPr algn="ctr" rtl="0" fontAlgn="base">
        <a:spcBef>
          <a:spcPct val="0"/>
        </a:spcBef>
        <a:spcAft>
          <a:spcPct val="0"/>
        </a:spcAft>
        <a:defRPr sz="4800" b="1">
          <a:solidFill>
            <a:srgbClr val="7F4A25"/>
          </a:solidFill>
          <a:latin typeface="Candara" pitchFamily="34" charset="0"/>
        </a:defRPr>
      </a:lvl2pPr>
      <a:lvl3pPr algn="ctr" rtl="0" fontAlgn="base">
        <a:spcBef>
          <a:spcPct val="0"/>
        </a:spcBef>
        <a:spcAft>
          <a:spcPct val="0"/>
        </a:spcAft>
        <a:defRPr sz="4800" b="1">
          <a:solidFill>
            <a:srgbClr val="7F4A25"/>
          </a:solidFill>
          <a:latin typeface="Candara" pitchFamily="34" charset="0"/>
        </a:defRPr>
      </a:lvl3pPr>
      <a:lvl4pPr algn="ctr" rtl="0" fontAlgn="base">
        <a:spcBef>
          <a:spcPct val="0"/>
        </a:spcBef>
        <a:spcAft>
          <a:spcPct val="0"/>
        </a:spcAft>
        <a:defRPr sz="4800" b="1">
          <a:solidFill>
            <a:srgbClr val="7F4A25"/>
          </a:solidFill>
          <a:latin typeface="Candara" pitchFamily="34" charset="0"/>
        </a:defRPr>
      </a:lvl4pPr>
      <a:lvl5pPr algn="ctr" rtl="0" fontAlgn="base">
        <a:spcBef>
          <a:spcPct val="0"/>
        </a:spcBef>
        <a:spcAft>
          <a:spcPct val="0"/>
        </a:spcAft>
        <a:defRPr sz="4800" b="1">
          <a:solidFill>
            <a:srgbClr val="7F4A25"/>
          </a:solidFill>
          <a:latin typeface="Candara" pitchFamily="34" charset="0"/>
        </a:defRPr>
      </a:lvl5pPr>
      <a:lvl6pPr marL="457200" algn="ctr" rtl="0" fontAlgn="base">
        <a:spcBef>
          <a:spcPct val="0"/>
        </a:spcBef>
        <a:spcAft>
          <a:spcPct val="0"/>
        </a:spcAft>
        <a:defRPr sz="4800" b="1">
          <a:solidFill>
            <a:srgbClr val="7F4A25"/>
          </a:solidFill>
          <a:latin typeface="Candara" pitchFamily="34" charset="0"/>
        </a:defRPr>
      </a:lvl6pPr>
      <a:lvl7pPr marL="914400" algn="ctr" rtl="0" fontAlgn="base">
        <a:spcBef>
          <a:spcPct val="0"/>
        </a:spcBef>
        <a:spcAft>
          <a:spcPct val="0"/>
        </a:spcAft>
        <a:defRPr sz="4800" b="1">
          <a:solidFill>
            <a:srgbClr val="7F4A25"/>
          </a:solidFill>
          <a:latin typeface="Candara" pitchFamily="34" charset="0"/>
        </a:defRPr>
      </a:lvl7pPr>
      <a:lvl8pPr marL="1371600" algn="ctr" rtl="0" fontAlgn="base">
        <a:spcBef>
          <a:spcPct val="0"/>
        </a:spcBef>
        <a:spcAft>
          <a:spcPct val="0"/>
        </a:spcAft>
        <a:defRPr sz="4800" b="1">
          <a:solidFill>
            <a:srgbClr val="7F4A25"/>
          </a:solidFill>
          <a:latin typeface="Candara" pitchFamily="34" charset="0"/>
        </a:defRPr>
      </a:lvl8pPr>
      <a:lvl9pPr marL="1828800" algn="ctr" rtl="0" fontAlgn="base">
        <a:spcBef>
          <a:spcPct val="0"/>
        </a:spcBef>
        <a:spcAft>
          <a:spcPct val="0"/>
        </a:spcAft>
        <a:defRPr sz="4800" b="1">
          <a:solidFill>
            <a:srgbClr val="7F4A25"/>
          </a:solidFill>
          <a:latin typeface="Candara" pitchFamily="34" charset="0"/>
        </a:defRPr>
      </a:lvl9pPr>
    </p:titleStyle>
    <p:bodyStyle>
      <a:defPPr>
        <a:defRPr>
          <a:solidFill>
            <a:schemeClr val="tx1"/>
          </a:solidFill>
          <a:latin typeface="+mn-lt"/>
          <a:ea typeface="+mn-ea"/>
          <a:cs typeface="+mn-cs"/>
        </a:defRPr>
      </a:defPPr>
      <a:lvl1pPr indent="-273050" algn="l" rtl="0" fontAlgn="base">
        <a:spcBef>
          <a:spcPct val="20000"/>
        </a:spcBef>
        <a:spcAft>
          <a:spcPct val="0"/>
        </a:spcAft>
        <a:buClr>
          <a:schemeClr val="accent1"/>
        </a:buClr>
        <a:buSzPct val="80000"/>
        <a:buFont typeface="Wingdings 2" pitchFamily="18" charset="2"/>
        <a:buChar char=""/>
        <a:defRPr sz="2800">
          <a:solidFill>
            <a:schemeClr val="tx1"/>
          </a:solidFill>
          <a:latin typeface="+mn-lt"/>
          <a:ea typeface="+mn-lt"/>
          <a:cs typeface="+mn-lt"/>
        </a:defRPr>
      </a:lvl1pPr>
      <a:lvl2pPr marL="557213" indent="-228600" algn="l" rtl="0" fontAlgn="base">
        <a:spcBef>
          <a:spcPct val="20000"/>
        </a:spcBef>
        <a:spcAft>
          <a:spcPct val="0"/>
        </a:spcAft>
        <a:buClr>
          <a:schemeClr val="tx2"/>
        </a:buClr>
        <a:buFont typeface="Wingdings 2" pitchFamily="18" charset="2"/>
        <a:buChar char=""/>
        <a:defRPr sz="2200">
          <a:solidFill>
            <a:schemeClr val="tx1"/>
          </a:solidFill>
          <a:latin typeface="+mn-lt"/>
          <a:ea typeface="+mn-lt"/>
          <a:cs typeface="+mn-lt"/>
        </a:defRPr>
      </a:lvl2pPr>
      <a:lvl3pPr marL="812800" indent="-228600" algn="l" rtl="0" fontAlgn="base">
        <a:spcBef>
          <a:spcPct val="20000"/>
        </a:spcBef>
        <a:spcAft>
          <a:spcPct val="0"/>
        </a:spcAft>
        <a:buClr>
          <a:schemeClr val="accent1"/>
        </a:buClr>
        <a:buFont typeface="Wingdings 2" pitchFamily="18" charset="2"/>
        <a:buChar char=""/>
        <a:defRPr sz="2000">
          <a:solidFill>
            <a:schemeClr val="tx1"/>
          </a:solidFill>
          <a:latin typeface="+mn-lt"/>
          <a:ea typeface="+mn-lt"/>
          <a:cs typeface="+mn-lt"/>
        </a:defRPr>
      </a:lvl3pPr>
      <a:lvl4pPr marL="1068388" indent="-228600" algn="l" rtl="0" fontAlgn="base">
        <a:spcBef>
          <a:spcPct val="20000"/>
        </a:spcBef>
        <a:spcAft>
          <a:spcPct val="0"/>
        </a:spcAft>
        <a:buClr>
          <a:schemeClr val="tx2"/>
        </a:buClr>
        <a:buFont typeface="Wingdings 2" pitchFamily="18" charset="2"/>
        <a:buChar char=""/>
        <a:defRPr>
          <a:solidFill>
            <a:schemeClr val="tx1"/>
          </a:solidFill>
          <a:latin typeface="+mn-lt"/>
          <a:ea typeface="+mn-lt"/>
          <a:cs typeface="+mn-lt"/>
        </a:defRPr>
      </a:lvl4pPr>
      <a:lvl5pPr marL="1316038" indent="-228600" algn="l" rtl="0" fontAlgn="base">
        <a:spcBef>
          <a:spcPct val="20000"/>
        </a:spcBef>
        <a:spcAft>
          <a:spcPct val="0"/>
        </a:spcAft>
        <a:buClr>
          <a:schemeClr val="accent1"/>
        </a:buClr>
        <a:buFont typeface="Wingdings 2" pitchFamily="18" charset="2"/>
        <a:buChar char=""/>
        <a:defRPr>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457200" y="1295400"/>
            <a:ext cx="8001000" cy="1081088"/>
          </a:xfrm>
        </p:spPr>
        <p:txBody>
          <a:bodyPr>
            <a:normAutofit fontScale="90000"/>
          </a:bodyPr>
          <a:lstStyle/>
          <a:p>
            <a:pPr fontAlgn="auto">
              <a:spcBef>
                <a:spcPts val="0"/>
              </a:spcBef>
              <a:spcAft>
                <a:spcPts val="0"/>
              </a:spcAft>
              <a:defRPr/>
            </a:pPr>
            <a:r>
              <a:rPr sz="3600">
                <a:solidFill>
                  <a:schemeClr val="tx2">
                    <a:shade val="85000"/>
                    <a:satMod val="150000"/>
                  </a:schemeClr>
                </a:solidFill>
              </a:rPr>
              <a:t>The Detrimental Effects of Toe Grabs  </a:t>
            </a:r>
            <a:r>
              <a:rPr sz="3600">
                <a:solidFill>
                  <a:schemeClr val="tx2">
                    <a:shade val="85000"/>
                    <a:satMod val="150000"/>
                  </a:schemeClr>
                </a:solidFill>
              </a:rPr>
              <a:t/>
            </a:r>
            <a:br>
              <a:rPr sz="3600">
                <a:solidFill>
                  <a:schemeClr val="tx2">
                    <a:shade val="85000"/>
                    <a:satMod val="150000"/>
                  </a:schemeClr>
                </a:solidFill>
              </a:rPr>
            </a:br>
            <a:r>
              <a:rPr sz="3600" i="1" baseline="-25000">
                <a:solidFill>
                  <a:schemeClr val="tx2">
                    <a:shade val="85000"/>
                    <a:satMod val="150000"/>
                  </a:schemeClr>
                </a:solidFill>
              </a:rPr>
              <a:t>Thoroughbred </a:t>
            </a:r>
            <a:r>
              <a:rPr sz="3600" i="1" baseline="-25000">
                <a:solidFill>
                  <a:schemeClr val="tx2">
                    <a:shade val="85000"/>
                    <a:satMod val="150000"/>
                  </a:schemeClr>
                </a:solidFill>
              </a:rPr>
              <a:t>Racehorses at Risk</a:t>
            </a:r>
            <a:endParaRPr sz="3600">
              <a:solidFill>
                <a:schemeClr val="tx2">
                  <a:shade val="85000"/>
                  <a:satMod val="150000"/>
                </a:schemeClr>
              </a:solidFill>
            </a:endParaRPr>
          </a:p>
        </p:txBody>
      </p:sp>
      <p:sp>
        <p:nvSpPr>
          <p:cNvPr id="24580" name="Rectangle 4"/>
          <p:cNvSpPr>
            <a:spLocks noGrp="1" noChangeArrowheads="1"/>
          </p:cNvSpPr>
          <p:nvPr>
            <p:ph type="subTitle" idx="1"/>
          </p:nvPr>
        </p:nvSpPr>
        <p:spPr>
          <a:xfrm>
            <a:off x="1295400" y="2743200"/>
            <a:ext cx="6400800" cy="2667000"/>
          </a:xfrm>
        </p:spPr>
        <p:txBody>
          <a:bodyPr/>
          <a:lstStyle/>
          <a:p>
            <a:pPr>
              <a:spcBef>
                <a:spcPct val="0"/>
              </a:spcBef>
            </a:pPr>
            <a:r>
              <a:rPr sz="2400" smtClean="0">
                <a:solidFill>
                  <a:schemeClr val="hlink"/>
                </a:solidFill>
              </a:rPr>
              <a:t>Presented by Bill Casner</a:t>
            </a:r>
          </a:p>
          <a:p>
            <a:pPr>
              <a:spcBef>
                <a:spcPct val="0"/>
              </a:spcBef>
            </a:pPr>
            <a:r>
              <a:rPr sz="2400" smtClean="0">
                <a:solidFill>
                  <a:schemeClr val="hlink"/>
                </a:solidFill>
              </a:rPr>
              <a:t>Prepared by Mitch Taylor</a:t>
            </a:r>
            <a:br>
              <a:rPr sz="2400" smtClean="0">
                <a:solidFill>
                  <a:schemeClr val="hlink"/>
                </a:solidFill>
              </a:rPr>
            </a:br>
            <a:r>
              <a:rPr sz="2400" smtClean="0">
                <a:solidFill>
                  <a:schemeClr val="hlink"/>
                </a:solidFill>
              </a:rPr>
              <a:t>August 2008</a:t>
            </a:r>
            <a:endParaRPr smtClean="0">
              <a:solidFill>
                <a:schemeClr val="hlink"/>
              </a:solidFill>
            </a:endParaRPr>
          </a:p>
          <a:p>
            <a:pPr>
              <a:spcBef>
                <a:spcPct val="0"/>
              </a:spcBef>
            </a:pPr>
            <a:endParaRPr sz="2000" i="1" smtClean="0">
              <a:solidFill>
                <a:schemeClr val="hlink"/>
              </a:solidFill>
            </a:endParaRPr>
          </a:p>
          <a:p>
            <a:pPr>
              <a:spcBef>
                <a:spcPct val="0"/>
              </a:spcBef>
            </a:pPr>
            <a:r>
              <a:rPr sz="2000" i="1" smtClean="0">
                <a:solidFill>
                  <a:schemeClr val="hlink"/>
                </a:solidFill>
              </a:rPr>
              <a:t>Endorsed by: The Jockey Club, The Grayson-Jockey Club Research Foundation and The Kentucky Horseshoeing School</a:t>
            </a:r>
          </a:p>
        </p:txBody>
      </p:sp>
      <p:pic>
        <p:nvPicPr>
          <p:cNvPr id="15363" name="Picture 5"/>
          <p:cNvPicPr>
            <a:picLocks noChangeAspect="1" noChangeArrowheads="1"/>
          </p:cNvPicPr>
          <p:nvPr/>
        </p:nvPicPr>
        <p:blipFill>
          <a:blip r:embed="rId2"/>
          <a:srcRect/>
          <a:stretch>
            <a:fillRect/>
          </a:stretch>
        </p:blipFill>
        <p:spPr bwMode="auto">
          <a:xfrm>
            <a:off x="7010400" y="5791200"/>
            <a:ext cx="685800" cy="685800"/>
          </a:xfrm>
          <a:prstGeom prst="rect">
            <a:avLst/>
          </a:prstGeom>
          <a:noFill/>
          <a:ln w="9525">
            <a:noFill/>
            <a:miter lim="800000"/>
            <a:headEnd/>
            <a:tailEnd/>
          </a:ln>
        </p:spPr>
      </p:pic>
      <p:pic>
        <p:nvPicPr>
          <p:cNvPr id="15364" name="Picture 6"/>
          <p:cNvPicPr>
            <a:picLocks noChangeAspect="1" noChangeArrowheads="1"/>
          </p:cNvPicPr>
          <p:nvPr/>
        </p:nvPicPr>
        <p:blipFill>
          <a:blip r:embed="rId3"/>
          <a:srcRect/>
          <a:stretch>
            <a:fillRect/>
          </a:stretch>
        </p:blipFill>
        <p:spPr bwMode="auto">
          <a:xfrm>
            <a:off x="4114800" y="5791200"/>
            <a:ext cx="679450" cy="685800"/>
          </a:xfrm>
          <a:prstGeom prst="rect">
            <a:avLst/>
          </a:prstGeom>
          <a:noFill/>
          <a:ln w="9525">
            <a:noFill/>
            <a:miter lim="800000"/>
            <a:headEnd/>
            <a:tailEnd/>
          </a:ln>
        </p:spPr>
      </p:pic>
      <p:pic>
        <p:nvPicPr>
          <p:cNvPr id="15365" name="Picture 7"/>
          <p:cNvPicPr>
            <a:picLocks noChangeAspect="1" noChangeArrowheads="1"/>
          </p:cNvPicPr>
          <p:nvPr/>
        </p:nvPicPr>
        <p:blipFill>
          <a:blip r:embed="rId4"/>
          <a:srcRect/>
          <a:stretch>
            <a:fillRect/>
          </a:stretch>
        </p:blipFill>
        <p:spPr bwMode="auto">
          <a:xfrm>
            <a:off x="5257800" y="5791200"/>
            <a:ext cx="1295400" cy="447675"/>
          </a:xfrm>
          <a:prstGeom prst="rect">
            <a:avLst/>
          </a:prstGeom>
          <a:noFill/>
          <a:ln w="9525">
            <a:noFill/>
            <a:miter lim="800000"/>
            <a:headEnd/>
            <a:tailEnd/>
          </a:ln>
        </p:spPr>
      </p:pic>
      <p:sp>
        <p:nvSpPr>
          <p:cNvPr id="15366" name="Text Box 8"/>
          <p:cNvSpPr txBox="1">
            <a:spLocks noChangeArrowheads="1"/>
          </p:cNvSpPr>
          <p:nvPr/>
        </p:nvSpPr>
        <p:spPr bwMode="auto">
          <a:xfrm>
            <a:off x="4953000" y="6248400"/>
            <a:ext cx="1828800" cy="260350"/>
          </a:xfrm>
          <a:prstGeom prst="rect">
            <a:avLst/>
          </a:prstGeom>
          <a:noFill/>
          <a:ln w="9525">
            <a:noFill/>
            <a:miter lim="800000"/>
            <a:headEnd/>
            <a:tailEnd/>
          </a:ln>
        </p:spPr>
        <p:txBody>
          <a:bodyPr>
            <a:spAutoFit/>
          </a:bodyPr>
          <a:lstStyle/>
          <a:p>
            <a:pPr algn="ctr">
              <a:spcBef>
                <a:spcPct val="50000"/>
              </a:spcBef>
            </a:pPr>
            <a:r>
              <a:rPr lang="en-US" sz="1100">
                <a:latin typeface="Gloucester MT Extra Condensed"/>
              </a:rPr>
              <a:t>Kentucky Horseshoeing School</a:t>
            </a:r>
          </a:p>
        </p:txBody>
      </p:sp>
      <p:pic>
        <p:nvPicPr>
          <p:cNvPr id="15367" name="Picture 2" descr="F:\winstar logo.jpg"/>
          <p:cNvPicPr>
            <a:picLocks noChangeAspect="1" noChangeArrowheads="1"/>
          </p:cNvPicPr>
          <p:nvPr/>
        </p:nvPicPr>
        <p:blipFill>
          <a:blip r:embed="rId5"/>
          <a:srcRect/>
          <a:stretch>
            <a:fillRect/>
          </a:stretch>
        </p:blipFill>
        <p:spPr bwMode="auto">
          <a:xfrm>
            <a:off x="1371600" y="5715000"/>
            <a:ext cx="2166938" cy="8001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1300"/>
                                        <p:tgtEl>
                                          <p:spTgt spid="24578"/>
                                        </p:tgtEl>
                                      </p:cBhvr>
                                    </p:animEffect>
                                  </p:childTnLst>
                                </p:cTn>
                              </p:par>
                            </p:childTnLst>
                          </p:cTn>
                        </p:par>
                        <p:par>
                          <p:cTn id="8" fill="hold">
                            <p:stCondLst>
                              <p:cond delay="1300"/>
                            </p:stCondLst>
                            <p:childTnLst>
                              <p:par>
                                <p:cTn id="9" presetID="10" presetClass="entr" presetSubtype="0" fill="hold" grpId="0" nodeType="afterEffect">
                                  <p:stCondLst>
                                    <p:cond delay="0"/>
                                  </p:stCondLst>
                                  <p:childTnLst>
                                    <p:set>
                                      <p:cBhvr>
                                        <p:cTn id="10" dur="1" fill="hold">
                                          <p:stCondLst>
                                            <p:cond delay="0"/>
                                          </p:stCondLst>
                                        </p:cTn>
                                        <p:tgtEl>
                                          <p:spTgt spid="24580">
                                            <p:txEl>
                                              <p:pRg st="0" end="0"/>
                                            </p:txEl>
                                          </p:spTgt>
                                        </p:tgtEl>
                                        <p:attrNameLst>
                                          <p:attrName>style.visibility</p:attrName>
                                        </p:attrNameLst>
                                      </p:cBhvr>
                                      <p:to>
                                        <p:strVal val="visible"/>
                                      </p:to>
                                    </p:set>
                                    <p:animEffect transition="in" filter="fade">
                                      <p:cBhvr>
                                        <p:cTn id="11" dur="1100"/>
                                        <p:tgtEl>
                                          <p:spTgt spid="24580">
                                            <p:txEl>
                                              <p:pRg st="0" end="0"/>
                                            </p:txEl>
                                          </p:spTgt>
                                        </p:tgtEl>
                                      </p:cBhvr>
                                    </p:animEffect>
                                  </p:childTnLst>
                                </p:cTn>
                              </p:par>
                            </p:childTnLst>
                          </p:cTn>
                        </p:par>
                        <p:par>
                          <p:cTn id="12" fill="hold">
                            <p:stCondLst>
                              <p:cond delay="2400"/>
                            </p:stCondLst>
                            <p:childTnLst>
                              <p:par>
                                <p:cTn id="13" presetID="10" presetClass="entr" presetSubtype="0" fill="hold" grpId="0" nodeType="afterEffect">
                                  <p:stCondLst>
                                    <p:cond delay="0"/>
                                  </p:stCondLst>
                                  <p:childTnLst>
                                    <p:set>
                                      <p:cBhvr>
                                        <p:cTn id="14" dur="1" fill="hold">
                                          <p:stCondLst>
                                            <p:cond delay="0"/>
                                          </p:stCondLst>
                                        </p:cTn>
                                        <p:tgtEl>
                                          <p:spTgt spid="24580">
                                            <p:txEl>
                                              <p:pRg st="1" end="1"/>
                                            </p:txEl>
                                          </p:spTgt>
                                        </p:tgtEl>
                                        <p:attrNameLst>
                                          <p:attrName>style.visibility</p:attrName>
                                        </p:attrNameLst>
                                      </p:cBhvr>
                                      <p:to>
                                        <p:strVal val="visible"/>
                                      </p:to>
                                    </p:set>
                                    <p:animEffect transition="in" filter="fade">
                                      <p:cBhvr>
                                        <p:cTn id="15" dur="1100"/>
                                        <p:tgtEl>
                                          <p:spTgt spid="24580">
                                            <p:txEl>
                                              <p:pRg st="1" end="1"/>
                                            </p:txEl>
                                          </p:spTgt>
                                        </p:tgtEl>
                                      </p:cBhvr>
                                    </p:animEffect>
                                  </p:childTnLst>
                                </p:cTn>
                              </p:par>
                            </p:childTnLst>
                          </p:cTn>
                        </p:par>
                        <p:par>
                          <p:cTn id="16" fill="hold">
                            <p:stCondLst>
                              <p:cond delay="3500"/>
                            </p:stCondLst>
                            <p:childTnLst>
                              <p:par>
                                <p:cTn id="17" presetID="10" presetClass="entr" presetSubtype="0" fill="hold" grpId="0" nodeType="afterEffect">
                                  <p:stCondLst>
                                    <p:cond delay="0"/>
                                  </p:stCondLst>
                                  <p:childTnLst>
                                    <p:set>
                                      <p:cBhvr>
                                        <p:cTn id="18" dur="1" fill="hold">
                                          <p:stCondLst>
                                            <p:cond delay="0"/>
                                          </p:stCondLst>
                                        </p:cTn>
                                        <p:tgtEl>
                                          <p:spTgt spid="24580">
                                            <p:txEl>
                                              <p:pRg st="3" end="3"/>
                                            </p:txEl>
                                          </p:spTgt>
                                        </p:tgtEl>
                                        <p:attrNameLst>
                                          <p:attrName>style.visibility</p:attrName>
                                        </p:attrNameLst>
                                      </p:cBhvr>
                                      <p:to>
                                        <p:strVal val="visible"/>
                                      </p:to>
                                    </p:set>
                                    <p:animEffect transition="in" filter="fade">
                                      <p:cBhvr>
                                        <p:cTn id="19" dur="2000"/>
                                        <p:tgtEl>
                                          <p:spTgt spid="2458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828800"/>
          </a:xfrm>
        </p:spPr>
        <p:txBody>
          <a:bodyPr>
            <a:normAutofit fontScale="90000"/>
          </a:bodyPr>
          <a:lstStyle/>
          <a:p>
            <a:pPr fontAlgn="auto">
              <a:spcBef>
                <a:spcPts val="0"/>
              </a:spcBef>
              <a:spcAft>
                <a:spcPts val="0"/>
              </a:spcAft>
              <a:defRPr/>
            </a:pPr>
            <a:r>
              <a:rPr sz="2700">
                <a:solidFill>
                  <a:schemeClr val="tx2">
                    <a:shade val="85000"/>
                    <a:satMod val="150000"/>
                  </a:schemeClr>
                </a:solidFill>
              </a:rPr>
              <a:t/>
            </a:r>
            <a:br>
              <a:rPr sz="2700">
                <a:solidFill>
                  <a:schemeClr val="tx2">
                    <a:shade val="85000"/>
                    <a:satMod val="150000"/>
                  </a:schemeClr>
                </a:solidFill>
              </a:rPr>
            </a:br>
            <a:r>
              <a:rPr sz="2700">
                <a:solidFill>
                  <a:schemeClr val="tx2">
                    <a:shade val="85000"/>
                    <a:satMod val="150000"/>
                  </a:schemeClr>
                </a:solidFill>
              </a:rPr>
              <a:t/>
            </a:r>
            <a:br>
              <a:rPr sz="2700">
                <a:solidFill>
                  <a:schemeClr val="tx2">
                    <a:shade val="85000"/>
                    <a:satMod val="150000"/>
                  </a:schemeClr>
                </a:solidFill>
              </a:rPr>
            </a:br>
            <a:r>
              <a:rPr sz="4400">
                <a:solidFill>
                  <a:schemeClr val="tx2">
                    <a:shade val="85000"/>
                    <a:satMod val="150000"/>
                  </a:schemeClr>
                </a:solidFill>
              </a:rPr>
              <a:t>Studies conducted at top research centers show that toe grabs increase the risk of injury</a:t>
            </a:r>
            <a:endParaRPr>
              <a:solidFill>
                <a:schemeClr val="tx2">
                  <a:shade val="85000"/>
                  <a:satMod val="150000"/>
                </a:schemeClr>
              </a:solidFill>
            </a:endParaRPr>
          </a:p>
        </p:txBody>
      </p:sp>
      <p:sp>
        <p:nvSpPr>
          <p:cNvPr id="3" name="Content Placeholder 2"/>
          <p:cNvSpPr>
            <a:spLocks noGrp="1"/>
          </p:cNvSpPr>
          <p:nvPr>
            <p:ph idx="1"/>
          </p:nvPr>
        </p:nvSpPr>
        <p:spPr>
          <a:xfrm>
            <a:off x="457200" y="2209800"/>
            <a:ext cx="8229600" cy="4525963"/>
          </a:xfrm>
        </p:spPr>
        <p:txBody>
          <a:bodyPr>
            <a:normAutofit/>
          </a:bodyPr>
          <a:lstStyle/>
          <a:p>
            <a:pPr marL="557784" lvl="1" fontAlgn="auto">
              <a:spcBef>
                <a:spcPts val="0"/>
              </a:spcBef>
              <a:spcAft>
                <a:spcPts val="0"/>
              </a:spcAft>
              <a:buFont typeface="Wingdings 2" pitchFamily="18" charset="2"/>
              <a:buNone/>
              <a:defRPr/>
            </a:pPr>
            <a:r>
              <a:rPr lang="en-US" sz="2400" dirty="0" smtClean="0"/>
              <a:t>Sources:</a:t>
            </a:r>
          </a:p>
          <a:p>
            <a:pPr marL="557784" lvl="1" fontAlgn="auto">
              <a:spcBef>
                <a:spcPts val="0"/>
              </a:spcBef>
              <a:spcAft>
                <a:spcPts val="0"/>
              </a:spcAft>
              <a:buFont typeface="Wingdings 2" pitchFamily="18" charset="2"/>
              <a:buNone/>
              <a:defRPr/>
            </a:pPr>
            <a:r>
              <a:rPr lang="en-US" sz="1200" i="1" dirty="0" smtClean="0">
                <a:solidFill>
                  <a:srgbClr val="0070C0"/>
                </a:solidFill>
              </a:rPr>
              <a:t>2007, Risk factors for proximal sesamoid bone fractures associated with exercise history and horseshoe characteristics in thoroughbred racehorses. Hill, A., Stover, S., et. Al, AJVR, vol 68.</a:t>
            </a:r>
          </a:p>
          <a:p>
            <a:pPr marL="557784" lvl="1" fontAlgn="auto">
              <a:spcBef>
                <a:spcPts val="0"/>
              </a:spcBef>
              <a:spcAft>
                <a:spcPts val="0"/>
              </a:spcAft>
              <a:buFont typeface="Wingdings 2" pitchFamily="18" charset="2"/>
              <a:buNone/>
              <a:defRPr/>
            </a:pPr>
            <a:r>
              <a:rPr lang="en-US" sz="1200" i="1" dirty="0" smtClean="0">
                <a:solidFill>
                  <a:schemeClr val="accent5">
                    <a:lumMod val="75000"/>
                  </a:schemeClr>
                </a:solidFill>
              </a:rPr>
              <a:t>2004, Effects of injury to the suspensory apparatus exercise and horseshoe characteristics on the risk of lateral condylar fracture and suspensory apparatus failure in forelimbs of thoroughbred racehorses. Hill, A. et. al, AJVR, vol 65.</a:t>
            </a:r>
          </a:p>
          <a:p>
            <a:pPr marL="557784" lvl="1" fontAlgn="auto">
              <a:spcBef>
                <a:spcPts val="0"/>
              </a:spcBef>
              <a:spcAft>
                <a:spcPts val="0"/>
              </a:spcAft>
              <a:buFont typeface="Wingdings 2" pitchFamily="18" charset="2"/>
              <a:buNone/>
              <a:defRPr/>
            </a:pPr>
            <a:r>
              <a:rPr lang="en-US" sz="1200" i="1" dirty="0" smtClean="0">
                <a:solidFill>
                  <a:srgbClr val="0070C0"/>
                </a:solidFill>
              </a:rPr>
              <a:t>2004, Evaluation of forelimb horseshoe characteristics of thoroughbreds racing on dirt surfaces. Gross, D., Stover, S. et.al, AJVR, vol 66.</a:t>
            </a:r>
          </a:p>
          <a:p>
            <a:pPr marL="557784" lvl="1" fontAlgn="auto">
              <a:spcBef>
                <a:spcPts val="0"/>
              </a:spcBef>
              <a:spcAft>
                <a:spcPts val="0"/>
              </a:spcAft>
              <a:buFont typeface="Wingdings 2" pitchFamily="18" charset="2"/>
              <a:buNone/>
              <a:defRPr/>
            </a:pPr>
            <a:r>
              <a:rPr lang="en-US" sz="1200" i="1" dirty="0" smtClean="0">
                <a:solidFill>
                  <a:schemeClr val="accent5">
                    <a:lumMod val="75000"/>
                  </a:schemeClr>
                </a:solidFill>
              </a:rPr>
              <a:t>2001, Risk factors for and outcomes of non-catastrophic suspensory apparatus injury in thoroughbred racehorses. Hill, A., Stover, S., et. al, JAVMA, vol 218.</a:t>
            </a:r>
          </a:p>
          <a:p>
            <a:pPr marL="557784" lvl="1" fontAlgn="auto">
              <a:spcBef>
                <a:spcPts val="0"/>
              </a:spcBef>
              <a:spcAft>
                <a:spcPts val="0"/>
              </a:spcAft>
              <a:buFont typeface="Wingdings 2" pitchFamily="18" charset="2"/>
              <a:buNone/>
              <a:defRPr/>
            </a:pPr>
            <a:r>
              <a:rPr lang="en-US" sz="1200" i="1" dirty="0" smtClean="0">
                <a:solidFill>
                  <a:srgbClr val="0070C0"/>
                </a:solidFill>
              </a:rPr>
              <a:t>2001, Underrun heels and toe grab length as possible risk factors for catastrophic musculoskeletal injuries in Oklahoma racehorses. AAEP, vol 47</a:t>
            </a:r>
          </a:p>
          <a:p>
            <a:pPr marL="557784" lvl="1" fontAlgn="auto">
              <a:spcBef>
                <a:spcPts val="0"/>
              </a:spcBef>
              <a:spcAft>
                <a:spcPts val="0"/>
              </a:spcAft>
              <a:buFont typeface="Wingdings 2" pitchFamily="18" charset="2"/>
              <a:buNone/>
              <a:defRPr/>
            </a:pPr>
            <a:r>
              <a:rPr lang="en-US" sz="1200" i="1" dirty="0" smtClean="0">
                <a:solidFill>
                  <a:schemeClr val="accent5">
                    <a:lumMod val="75000"/>
                  </a:schemeClr>
                </a:solidFill>
              </a:rPr>
              <a:t>1996, Evaluation of horseshoe characteristics and high-speed exercise history as possible risk factors for catastrophic musculoskeletal injury in thoroughbred racehorses. Hernandez, J., et.al, AJVR , vol 66.</a:t>
            </a:r>
          </a:p>
          <a:p>
            <a:pPr marL="557784" lvl="1" fontAlgn="auto">
              <a:spcBef>
                <a:spcPts val="0"/>
              </a:spcBef>
              <a:spcAft>
                <a:spcPts val="0"/>
              </a:spcAft>
              <a:buFont typeface="Wingdings 2" pitchFamily="18" charset="2"/>
              <a:buNone/>
              <a:defRPr/>
            </a:pPr>
            <a:r>
              <a:rPr lang="en-US" sz="1200" i="1" dirty="0" smtClean="0">
                <a:solidFill>
                  <a:srgbClr val="0070C0"/>
                </a:solidFill>
              </a:rPr>
              <a:t>1996, Postmortem evaluation of homotypic variation in shoe characteristics of 201 thoroughbred racehorses. Kane, A., Stover, S., et. al, AJVR, vol 57.</a:t>
            </a:r>
            <a:r>
              <a:rPr lang="en-US" sz="1200" i="1" dirty="0" smtClean="0">
                <a:solidFill>
                  <a:srgbClr val="0070C0"/>
                </a:solidFill>
                <a:latin typeface="Helvetica" charset="0"/>
              </a:rPr>
              <a:t> </a:t>
            </a:r>
            <a:endParaRPr lang="en-US" sz="1200" i="1" dirty="0" smtClean="0">
              <a:solidFill>
                <a:srgbClr val="FFC000"/>
              </a:solidFill>
              <a:latin typeface="Helvetica" charset="0"/>
            </a:endParaRPr>
          </a:p>
          <a:p>
            <a:pPr marL="557784" lvl="1" fontAlgn="auto">
              <a:spcBef>
                <a:spcPts val="0"/>
              </a:spcBef>
              <a:spcAft>
                <a:spcPts val="0"/>
              </a:spcAft>
              <a:buFont typeface="Wingdings 2" pitchFamily="18" charset="2"/>
              <a:buNone/>
              <a:defRPr/>
            </a:pPr>
            <a:r>
              <a:rPr lang="en-US" sz="1200" i="1" dirty="0" smtClean="0">
                <a:solidFill>
                  <a:schemeClr val="accent5">
                    <a:lumMod val="75000"/>
                  </a:schemeClr>
                </a:solidFill>
              </a:rPr>
              <a:t>1994, Causes of death in racehorses over a 2 year period. Johnson, B. J. et al., Equine Vet. J., vol 26.</a:t>
            </a:r>
            <a:r>
              <a:rPr lang="en-US" sz="1200" i="1" dirty="0" smtClean="0">
                <a:solidFill>
                  <a:schemeClr val="accent5">
                    <a:lumMod val="75000"/>
                  </a:schemeClr>
                </a:solidFill>
                <a:latin typeface="Helvetica" charset="0"/>
              </a:rPr>
              <a:t> </a:t>
            </a:r>
          </a:p>
          <a:p>
            <a:pPr marL="557784" lvl="1" fontAlgn="auto">
              <a:spcBef>
                <a:spcPts val="0"/>
              </a:spcBef>
              <a:spcAft>
                <a:spcPts val="0"/>
              </a:spcAft>
              <a:buFont typeface="Wingdings 2" pitchFamily="18" charset="2"/>
              <a:buNone/>
              <a:defRPr/>
            </a:pPr>
            <a:r>
              <a:rPr lang="en-US" sz="1200" i="1" dirty="0" smtClean="0">
                <a:solidFill>
                  <a:srgbClr val="0070C0"/>
                </a:solidFill>
              </a:rPr>
              <a:t>1994, Epidemiologic studies of racehorse injuries. Kobluk, C.N., Current Techniques in Equine Surgery and Lameness, 2nd ed., Eds: N.A. White and J.M. Moore, W.B Saunders Co. pp 564-569.</a:t>
            </a:r>
          </a:p>
          <a:p>
            <a:pPr marL="557784" lvl="1" fontAlgn="auto">
              <a:spcBef>
                <a:spcPts val="0"/>
              </a:spcBef>
              <a:spcAft>
                <a:spcPts val="0"/>
              </a:spcAft>
              <a:buFont typeface="Wingdings 2" pitchFamily="18" charset="2"/>
              <a:buNone/>
              <a:defRPr/>
            </a:pPr>
            <a:endParaRPr lang="en-US" sz="1200" dirty="0" smtClean="0"/>
          </a:p>
          <a:p>
            <a:pPr marL="557784" lvl="1" fontAlgn="auto">
              <a:spcBef>
                <a:spcPts val="0"/>
              </a:spcBef>
              <a:spcAft>
                <a:spcPts val="0"/>
              </a:spcAft>
              <a:buFont typeface="Wingdings 2" pitchFamily="18" charset="2"/>
              <a:buNone/>
              <a:defRPr/>
            </a:pPr>
            <a:endParaRPr lang="en-US" sz="1600" dirty="0" smtClean="0">
              <a:solidFill>
                <a:srgbClr val="FFC000"/>
              </a:solidFill>
            </a:endParaRPr>
          </a:p>
          <a:p>
            <a:pPr marL="557784" lvl="1" fontAlgn="auto">
              <a:spcBef>
                <a:spcPts val="0"/>
              </a:spcBef>
              <a:spcAft>
                <a:spcPts val="0"/>
              </a:spcAft>
              <a:buFont typeface="Wingdings 2" pitchFamily="18" charset="2"/>
              <a:buNone/>
              <a:defRPr/>
            </a:pPr>
            <a:endParaRPr lang="en-US" sz="1600" dirty="0" smtClean="0"/>
          </a:p>
          <a:p>
            <a:pPr marL="557784" lvl="1" fontAlgn="auto">
              <a:spcBef>
                <a:spcPts val="0"/>
              </a:spcBef>
              <a:spcAft>
                <a:spcPts val="0"/>
              </a:spcAft>
              <a:buFont typeface="Wingdings 2" pitchFamily="18" charset="2"/>
              <a:buNone/>
              <a:defRPr/>
            </a:pPr>
            <a:endParaRPr lang="en-US" dirty="0" smtClean="0"/>
          </a:p>
          <a:p>
            <a:pPr marL="557784" lvl="1" fontAlgn="auto">
              <a:spcBef>
                <a:spcPts val="0"/>
              </a:spcBef>
              <a:spcAft>
                <a:spcPts val="0"/>
              </a:spcAft>
              <a:buFont typeface="Wingdings 2" pitchFamily="18" charset="2"/>
              <a:buNone/>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500"/>
                                        <p:tgtEl>
                                          <p:spTgt spid="3">
                                            <p:txEl>
                                              <p:pRg st="1" end="1"/>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down)">
                                      <p:cBhvr>
                                        <p:cTn id="31" dur="500"/>
                                        <p:tgtEl>
                                          <p:spTgt spid="3">
                                            <p:txEl>
                                              <p:pRg st="6" end="6"/>
                                            </p:txEl>
                                          </p:spTgt>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down)">
                                      <p:cBhvr>
                                        <p:cTn id="35" dur="500"/>
                                        <p:tgtEl>
                                          <p:spTgt spid="3">
                                            <p:txEl>
                                              <p:pRg st="7" end="7"/>
                                            </p:txEl>
                                          </p:spTgt>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wipe(down)">
                                      <p:cBhvr>
                                        <p:cTn id="39" dur="500"/>
                                        <p:tgtEl>
                                          <p:spTgt spid="3">
                                            <p:txEl>
                                              <p:pRg st="8" end="8"/>
                                            </p:txEl>
                                          </p:spTgt>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wipe(down)">
                                      <p:cBhvr>
                                        <p:cTn id="4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Content Placeholder 2"/>
          <p:cNvSpPr>
            <a:spLocks noGrp="1"/>
          </p:cNvSpPr>
          <p:nvPr>
            <p:ph idx="1"/>
          </p:nvPr>
        </p:nvSpPr>
        <p:spPr>
          <a:xfrm>
            <a:off x="457200" y="1600200"/>
            <a:ext cx="8534400" cy="4525963"/>
          </a:xfrm>
        </p:spPr>
        <p:txBody>
          <a:bodyPr/>
          <a:lstStyle/>
          <a:p>
            <a:pPr lvl="1">
              <a:spcBef>
                <a:spcPct val="0"/>
              </a:spcBef>
              <a:buFont typeface="Wingdings 2" pitchFamily="18" charset="2"/>
              <a:buNone/>
            </a:pPr>
            <a:r>
              <a:rPr lang="en-US" sz="2500" i="1" smtClean="0">
                <a:solidFill>
                  <a:srgbClr val="002060"/>
                </a:solidFill>
                <a:latin typeface="Helvetica" pitchFamily="34" charset="0"/>
              </a:rPr>
              <a:t>	</a:t>
            </a:r>
            <a:r>
              <a:rPr lang="en-US" sz="4300" i="1" smtClean="0">
                <a:solidFill>
                  <a:srgbClr val="002060"/>
                </a:solidFill>
                <a:latin typeface="Helvetica" pitchFamily="34" charset="0"/>
              </a:rPr>
              <a:t>    </a:t>
            </a:r>
            <a:r>
              <a:rPr lang="en-US" sz="2100" i="1" smtClean="0">
                <a:solidFill>
                  <a:srgbClr val="002060"/>
                </a:solidFill>
                <a:latin typeface="Helvetica" pitchFamily="34" charset="0"/>
              </a:rPr>
              <a:t>                     </a:t>
            </a:r>
            <a:r>
              <a:rPr lang="en-US" sz="2100" smtClean="0">
                <a:solidFill>
                  <a:srgbClr val="002060"/>
                </a:solidFill>
                <a:latin typeface="Helvetica" pitchFamily="34" charset="0"/>
              </a:rPr>
              <a:t>                	</a:t>
            </a:r>
            <a:r>
              <a:rPr lang="en-US" sz="2100" b="1" i="1" smtClean="0">
                <a:latin typeface="Helvetica" pitchFamily="34" charset="0"/>
              </a:rPr>
              <a:t>						</a:t>
            </a:r>
          </a:p>
          <a:p>
            <a:pPr lvl="1">
              <a:spcBef>
                <a:spcPct val="0"/>
              </a:spcBef>
              <a:buFont typeface="Wingdings 2" pitchFamily="18" charset="2"/>
              <a:buNone/>
            </a:pPr>
            <a:r>
              <a:rPr lang="en-US" sz="2100" b="1" i="1" smtClean="0">
                <a:latin typeface="Helvetica" pitchFamily="34" charset="0"/>
              </a:rPr>
              <a:t>				   	 </a:t>
            </a:r>
            <a:r>
              <a:rPr lang="en-US" sz="2100" b="1" i="1" u="sng" smtClean="0">
                <a:latin typeface="Helvetica" pitchFamily="34" charset="0"/>
              </a:rPr>
              <a:t>Low Toes</a:t>
            </a:r>
            <a:r>
              <a:rPr lang="en-US" sz="2100" b="1" i="1" smtClean="0">
                <a:latin typeface="Helvetica" pitchFamily="34" charset="0"/>
              </a:rPr>
              <a:t> (4mm)    </a:t>
            </a:r>
            <a:r>
              <a:rPr lang="en-US" sz="2100" b="1" i="1" u="sng" smtClean="0">
                <a:latin typeface="Helvetica" pitchFamily="34" charset="0"/>
              </a:rPr>
              <a:t>Reg toes </a:t>
            </a:r>
            <a:r>
              <a:rPr lang="en-US" sz="2100" b="1" i="1" smtClean="0">
                <a:latin typeface="Helvetica" pitchFamily="34" charset="0"/>
              </a:rPr>
              <a:t>(6mm)		</a:t>
            </a:r>
          </a:p>
          <a:p>
            <a:pPr>
              <a:spcBef>
                <a:spcPct val="0"/>
              </a:spcBef>
              <a:buFont typeface="Wingdings 2" pitchFamily="18" charset="2"/>
              <a:buNone/>
            </a:pPr>
            <a:r>
              <a:rPr lang="en-US" sz="2100" b="1" i="1" smtClean="0">
                <a:latin typeface="Helvetica" pitchFamily="34" charset="0"/>
              </a:rPr>
              <a:t>Fatal musculoskeletal injuries	1.8 x	 	 3.5 x</a:t>
            </a:r>
          </a:p>
          <a:p>
            <a:pPr>
              <a:spcBef>
                <a:spcPct val="0"/>
              </a:spcBef>
              <a:buFont typeface="Wingdings 2" pitchFamily="18" charset="2"/>
              <a:buNone/>
            </a:pPr>
            <a:r>
              <a:rPr lang="en-US" sz="2100" b="1" i="1" smtClean="0">
                <a:latin typeface="Helvetica" pitchFamily="34" charset="0"/>
              </a:rPr>
              <a:t>	</a:t>
            </a:r>
          </a:p>
          <a:p>
            <a:pPr>
              <a:spcBef>
                <a:spcPct val="0"/>
              </a:spcBef>
              <a:buFont typeface="Wingdings 2" pitchFamily="18" charset="2"/>
              <a:buNone/>
            </a:pPr>
            <a:r>
              <a:rPr lang="en-US" sz="2100" b="1" i="1" smtClean="0">
                <a:latin typeface="Helvetica" pitchFamily="34" charset="0"/>
              </a:rPr>
              <a:t>Suspensory apparatus failure     	6.5 x		15.6 x</a:t>
            </a:r>
          </a:p>
          <a:p>
            <a:pPr>
              <a:spcBef>
                <a:spcPct val="0"/>
              </a:spcBef>
              <a:buFont typeface="Wingdings 2" pitchFamily="18" charset="2"/>
              <a:buNone/>
            </a:pPr>
            <a:endParaRPr lang="en-US" sz="2100" b="1" i="1" smtClean="0">
              <a:latin typeface="Helvetica" pitchFamily="34" charset="0"/>
            </a:endParaRPr>
          </a:p>
          <a:p>
            <a:pPr>
              <a:spcBef>
                <a:spcPct val="0"/>
              </a:spcBef>
              <a:buFont typeface="Wingdings 2" pitchFamily="18" charset="2"/>
              <a:buNone/>
            </a:pPr>
            <a:r>
              <a:rPr lang="en-US" sz="2100" b="1" i="1" smtClean="0">
                <a:latin typeface="Helvetica" pitchFamily="34" charset="0"/>
              </a:rPr>
              <a:t>Cannon bone condylar fracture 	7.0 x    		17.1 x </a:t>
            </a:r>
            <a:endParaRPr lang="en-US" sz="2100" smtClean="0"/>
          </a:p>
        </p:txBody>
      </p:sp>
      <p:sp>
        <p:nvSpPr>
          <p:cNvPr id="4" name="Title 3"/>
          <p:cNvSpPr>
            <a:spLocks noGrp="1"/>
          </p:cNvSpPr>
          <p:nvPr>
            <p:ph type="title"/>
          </p:nvPr>
        </p:nvSpPr>
        <p:spPr>
          <a:xfrm>
            <a:off x="228600" y="228600"/>
            <a:ext cx="8229600" cy="1143000"/>
          </a:xfrm>
        </p:spPr>
        <p:txBody>
          <a:bodyPr>
            <a:noAutofit/>
          </a:bodyPr>
          <a:lstStyle/>
          <a:p>
            <a:pPr fontAlgn="auto">
              <a:spcBef>
                <a:spcPts val="0"/>
              </a:spcBef>
              <a:spcAft>
                <a:spcPts val="0"/>
              </a:spcAft>
              <a:defRPr/>
            </a:pPr>
            <a:r>
              <a:rPr sz="3600">
                <a:solidFill>
                  <a:schemeClr val="tx2">
                    <a:shade val="85000"/>
                    <a:satMod val="150000"/>
                  </a:schemeClr>
                </a:solidFill>
              </a:rPr>
              <a:t>T</a:t>
            </a:r>
            <a:r>
              <a:rPr sz="3600">
                <a:solidFill>
                  <a:schemeClr val="tx2">
                    <a:shade val="85000"/>
                    <a:satMod val="150000"/>
                  </a:schemeClr>
                </a:solidFill>
              </a:rPr>
              <a:t>he odds of injury increase with height  of toe grab</a:t>
            </a:r>
            <a:endParaRPr sz="3600">
              <a:solidFill>
                <a:schemeClr val="tx2">
                  <a:shade val="85000"/>
                  <a:satMod val="150000"/>
                </a:schemeClr>
              </a:solidFill>
            </a:endParaRPr>
          </a:p>
        </p:txBody>
      </p:sp>
      <p:sp>
        <p:nvSpPr>
          <p:cNvPr id="6" name="Title 1"/>
          <p:cNvSpPr txBox="1">
            <a:spLocks/>
          </p:cNvSpPr>
          <p:nvPr/>
        </p:nvSpPr>
        <p:spPr>
          <a:xfrm>
            <a:off x="457200" y="5410200"/>
            <a:ext cx="8229600" cy="1143000"/>
          </a:xfrm>
          <a:prstGeom prst="rect">
            <a:avLst/>
          </a:prstGeom>
        </p:spPr>
        <p:txBody>
          <a:bodyPr anchor="b">
            <a:normAutofit fontScale="90000"/>
            <a:scene3d>
              <a:camera prst="orthographicFront"/>
              <a:lightRig rig="soft" dir="t">
                <a:rot lat="0" lon="0" rev="2100000"/>
              </a:lightRig>
            </a:scene3d>
            <a:sp3d prstMaterial="matte">
              <a:bevelT w="38100" h="38100"/>
            </a:sp3d>
          </a:bodyPr>
          <a:lstStyle/>
          <a:p>
            <a:pPr marL="0" lvl="1" algn="ctr" fontAlgn="auto">
              <a:spcBef>
                <a:spcPts val="0"/>
              </a:spcBef>
              <a:spcAft>
                <a:spcPts val="0"/>
              </a:spcAft>
              <a:defRPr/>
            </a:pPr>
            <a:r>
              <a:rPr lang="en-US" sz="2000" i="1" kern="0" dirty="0">
                <a:solidFill>
                  <a:schemeClr val="accent6">
                    <a:lumMod val="75000"/>
                  </a:schemeClr>
                </a:solidFill>
                <a:latin typeface="+mn-lt"/>
              </a:rPr>
              <a:t>1996, Horseshoe characteristics as possible risk factors for fatal musculoskeletal injury of thoroughbred racehorses. Kane, A., Stover, S., et.al, AVJR, vol 57.</a:t>
            </a:r>
          </a:p>
          <a:p>
            <a:pPr marL="0" lvl="1" algn="ctr" fontAlgn="auto">
              <a:spcBef>
                <a:spcPts val="0"/>
              </a:spcBef>
              <a:spcAft>
                <a:spcPts val="0"/>
              </a:spcAft>
              <a:defRPr/>
            </a:pPr>
            <a:r>
              <a:rPr lang="en-US" sz="1200" i="1" kern="0" dirty="0">
                <a:solidFill>
                  <a:srgbClr val="0070C0"/>
                </a:solidFill>
                <a:latin typeface="+mn-lt"/>
              </a:rPr>
              <a:t/>
            </a:r>
            <a:br>
              <a:rPr lang="en-US" sz="1200" i="1" kern="0" dirty="0">
                <a:solidFill>
                  <a:srgbClr val="0070C0"/>
                </a:solidFill>
                <a:latin typeface="+mn-lt"/>
              </a:rPr>
            </a:br>
            <a:endParaRPr lang="en-US" kern="0" dirty="0">
              <a:solidFill>
                <a:sysClr val="windowText" lastClr="000000"/>
              </a:solidFill>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6" name="Rectangle 6"/>
          <p:cNvSpPr>
            <a:spLocks noGrp="1" noChangeArrowheads="1"/>
          </p:cNvSpPr>
          <p:nvPr>
            <p:ph type="title"/>
          </p:nvPr>
        </p:nvSpPr>
        <p:spPr/>
        <p:txBody>
          <a:bodyPr/>
          <a:lstStyle/>
          <a:p>
            <a:pPr fontAlgn="auto">
              <a:spcBef>
                <a:spcPts val="0"/>
              </a:spcBef>
              <a:spcAft>
                <a:spcPts val="0"/>
              </a:spcAft>
              <a:defRPr/>
            </a:pPr>
            <a:r>
              <a:rPr sz="3600">
                <a:solidFill>
                  <a:schemeClr val="tx2">
                    <a:shade val="85000"/>
                    <a:satMod val="150000"/>
                  </a:schemeClr>
                </a:solidFill>
              </a:rPr>
              <a:t> </a:t>
            </a:r>
            <a:r>
              <a:rPr sz="4000">
                <a:solidFill>
                  <a:schemeClr val="tx2">
                    <a:shade val="85000"/>
                    <a:satMod val="150000"/>
                  </a:schemeClr>
                </a:solidFill>
              </a:rPr>
              <a:t>The Mechanics of Toe Grabs</a:t>
            </a:r>
            <a:endParaRPr sz="4000">
              <a:solidFill>
                <a:schemeClr val="tx2">
                  <a:shade val="85000"/>
                  <a:satMod val="150000"/>
                </a:schemeClr>
              </a:solidFill>
            </a:endParaRPr>
          </a:p>
        </p:txBody>
      </p:sp>
      <p:sp>
        <p:nvSpPr>
          <p:cNvPr id="10247" name="Rectangle 7"/>
          <p:cNvSpPr>
            <a:spLocks noGrp="1" noChangeArrowheads="1"/>
          </p:cNvSpPr>
          <p:nvPr>
            <p:ph idx="1"/>
          </p:nvPr>
        </p:nvSpPr>
        <p:spPr/>
        <p:txBody>
          <a:bodyPr/>
          <a:lstStyle/>
          <a:p>
            <a:pPr>
              <a:spcBef>
                <a:spcPct val="0"/>
              </a:spcBef>
              <a:buFont typeface="Wingdings" pitchFamily="2" charset="2"/>
              <a:buNone/>
            </a:pPr>
            <a:r>
              <a:rPr lang="en-US" i="1" smtClean="0"/>
              <a:t>How do shoes with toe grabs effect the leg?</a:t>
            </a:r>
            <a:br>
              <a:rPr lang="en-US" i="1" smtClean="0"/>
            </a:br>
            <a:endParaRPr lang="en-US" smtClean="0"/>
          </a:p>
          <a:p>
            <a:pPr>
              <a:spcBef>
                <a:spcPct val="0"/>
              </a:spcBef>
            </a:pPr>
            <a:r>
              <a:rPr lang="en-US" sz="2400" smtClean="0"/>
              <a:t>They act like a snowplow in the cushion to amplify fetlock and coffin joint hyper-extension under load </a:t>
            </a:r>
          </a:p>
          <a:p>
            <a:pPr>
              <a:spcBef>
                <a:spcPct val="0"/>
              </a:spcBef>
              <a:buFont typeface="Wingdings 2" pitchFamily="18" charset="2"/>
              <a:buNone/>
            </a:pPr>
            <a:endParaRPr lang="en-US" sz="2400" smtClean="0"/>
          </a:p>
          <a:p>
            <a:pPr>
              <a:spcBef>
                <a:spcPct val="0"/>
              </a:spcBef>
            </a:pPr>
            <a:r>
              <a:rPr lang="en-US" sz="2400" smtClean="0"/>
              <a:t>They result in a broken-back hoof pastern axis when standing </a:t>
            </a:r>
          </a:p>
          <a:p>
            <a:pPr>
              <a:spcBef>
                <a:spcPct val="0"/>
              </a:spcBef>
              <a:buFont typeface="Wingdings 2" pitchFamily="18" charset="2"/>
              <a:buNone/>
            </a:pPr>
            <a:endParaRPr lang="en-US" sz="2400" smtClean="0"/>
          </a:p>
          <a:p>
            <a:pPr>
              <a:spcBef>
                <a:spcPct val="0"/>
              </a:spcBef>
            </a:pPr>
            <a:r>
              <a:rPr lang="en-US" sz="2400" smtClean="0"/>
              <a:t>Clipping heels have catastrophic results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247">
                                            <p:txEl>
                                              <p:pRg st="0" end="0"/>
                                            </p:txEl>
                                          </p:spTgt>
                                        </p:tgtEl>
                                        <p:attrNameLst>
                                          <p:attrName>style.visibility</p:attrName>
                                        </p:attrNameLst>
                                      </p:cBhvr>
                                      <p:to>
                                        <p:strVal val="visible"/>
                                      </p:to>
                                    </p:set>
                                    <p:animEffect transition="in" filter="fade">
                                      <p:cBhvr>
                                        <p:cTn id="7" dur="2000"/>
                                        <p:tgtEl>
                                          <p:spTgt spid="10247">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0247">
                                            <p:txEl>
                                              <p:pRg st="1" end="1"/>
                                            </p:txEl>
                                          </p:spTgt>
                                        </p:tgtEl>
                                        <p:attrNameLst>
                                          <p:attrName>style.visibility</p:attrName>
                                        </p:attrNameLst>
                                      </p:cBhvr>
                                      <p:to>
                                        <p:strVal val="visible"/>
                                      </p:to>
                                    </p:set>
                                    <p:animEffect transition="in" filter="fade">
                                      <p:cBhvr>
                                        <p:cTn id="11" dur="2000"/>
                                        <p:tgtEl>
                                          <p:spTgt spid="10247">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0247">
                                            <p:txEl>
                                              <p:pRg st="3" end="3"/>
                                            </p:txEl>
                                          </p:spTgt>
                                        </p:tgtEl>
                                        <p:attrNameLst>
                                          <p:attrName>style.visibility</p:attrName>
                                        </p:attrNameLst>
                                      </p:cBhvr>
                                      <p:to>
                                        <p:strVal val="visible"/>
                                      </p:to>
                                    </p:set>
                                    <p:animEffect transition="in" filter="fade">
                                      <p:cBhvr>
                                        <p:cTn id="15" dur="2000"/>
                                        <p:tgtEl>
                                          <p:spTgt spid="10247">
                                            <p:txEl>
                                              <p:pRg st="3" end="3"/>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10247">
                                            <p:txEl>
                                              <p:pRg st="5" end="5"/>
                                            </p:txEl>
                                          </p:spTgt>
                                        </p:tgtEl>
                                        <p:attrNameLst>
                                          <p:attrName>style.visibility</p:attrName>
                                        </p:attrNameLst>
                                      </p:cBhvr>
                                      <p:to>
                                        <p:strVal val="visible"/>
                                      </p:to>
                                    </p:set>
                                    <p:animEffect transition="in" filter="fade">
                                      <p:cBhvr>
                                        <p:cTn id="19" dur="2000"/>
                                        <p:tgtEl>
                                          <p:spTgt spid="102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Line 4"/>
          <p:cNvSpPr>
            <a:spLocks noChangeShapeType="1"/>
          </p:cNvSpPr>
          <p:nvPr/>
        </p:nvSpPr>
        <p:spPr bwMode="auto">
          <a:xfrm flipH="1">
            <a:off x="1295400" y="2362200"/>
            <a:ext cx="2209800" cy="3581400"/>
          </a:xfrm>
          <a:prstGeom prst="line">
            <a:avLst/>
          </a:prstGeom>
          <a:noFill/>
          <a:ln w="28575">
            <a:solidFill>
              <a:schemeClr val="accent1"/>
            </a:solidFill>
            <a:round/>
            <a:headEnd/>
            <a:tailEnd/>
          </a:ln>
          <a:effectLst/>
        </p:spPr>
        <p:txBody>
          <a:bodyPr/>
          <a:lstStyle/>
          <a:p>
            <a:pPr fontAlgn="auto">
              <a:spcBef>
                <a:spcPts val="0"/>
              </a:spcBef>
              <a:spcAft>
                <a:spcPts val="0"/>
              </a:spcAft>
              <a:defRPr/>
            </a:pPr>
            <a:endParaRPr lang="en-US">
              <a:effectLst>
                <a:outerShdw blurRad="38100" dist="38100" dir="2700000" algn="tl">
                  <a:srgbClr val="000000">
                    <a:alpha val="43137"/>
                  </a:srgbClr>
                </a:outerShdw>
              </a:effectLst>
              <a:latin typeface="+mn-lt"/>
            </a:endParaRPr>
          </a:p>
        </p:txBody>
      </p:sp>
      <p:sp>
        <p:nvSpPr>
          <p:cNvPr id="40965" name="Line 5"/>
          <p:cNvSpPr>
            <a:spLocks noChangeShapeType="1"/>
          </p:cNvSpPr>
          <p:nvPr/>
        </p:nvSpPr>
        <p:spPr bwMode="auto">
          <a:xfrm flipH="1">
            <a:off x="457200" y="2362200"/>
            <a:ext cx="2286000" cy="3429000"/>
          </a:xfrm>
          <a:prstGeom prst="line">
            <a:avLst/>
          </a:prstGeom>
          <a:noFill/>
          <a:ln w="28575">
            <a:solidFill>
              <a:schemeClr val="accent1"/>
            </a:solidFill>
            <a:round/>
            <a:headEnd/>
            <a:tailEnd/>
          </a:ln>
          <a:effectLst/>
        </p:spPr>
        <p:txBody>
          <a:bodyPr/>
          <a:lstStyle/>
          <a:p>
            <a:pPr fontAlgn="auto">
              <a:spcBef>
                <a:spcPts val="0"/>
              </a:spcBef>
              <a:spcAft>
                <a:spcPts val="0"/>
              </a:spcAft>
              <a:defRPr/>
            </a:pPr>
            <a:endParaRPr lang="en-US">
              <a:effectLst>
                <a:outerShdw blurRad="38100" dist="38100" dir="2700000" algn="tl">
                  <a:srgbClr val="000000">
                    <a:alpha val="43137"/>
                  </a:srgbClr>
                </a:outerShdw>
              </a:effectLst>
              <a:latin typeface="+mn-lt"/>
            </a:endParaRPr>
          </a:p>
        </p:txBody>
      </p:sp>
      <p:sp>
        <p:nvSpPr>
          <p:cNvPr id="40966" name="Line 6"/>
          <p:cNvSpPr>
            <a:spLocks noChangeShapeType="1"/>
          </p:cNvSpPr>
          <p:nvPr/>
        </p:nvSpPr>
        <p:spPr bwMode="auto">
          <a:xfrm flipH="1">
            <a:off x="5943600" y="2362200"/>
            <a:ext cx="1219200" cy="3276600"/>
          </a:xfrm>
          <a:prstGeom prst="line">
            <a:avLst/>
          </a:prstGeom>
          <a:noFill/>
          <a:ln w="28575">
            <a:solidFill>
              <a:schemeClr val="accent1"/>
            </a:solidFill>
            <a:round/>
            <a:headEnd/>
            <a:tailEnd/>
          </a:ln>
          <a:effectLst/>
        </p:spPr>
        <p:txBody>
          <a:bodyPr/>
          <a:lstStyle/>
          <a:p>
            <a:pPr fontAlgn="auto">
              <a:spcBef>
                <a:spcPts val="0"/>
              </a:spcBef>
              <a:spcAft>
                <a:spcPts val="0"/>
              </a:spcAft>
              <a:defRPr/>
            </a:pPr>
            <a:endParaRPr lang="en-US">
              <a:effectLst>
                <a:outerShdw blurRad="38100" dist="38100" dir="2700000" algn="tl">
                  <a:srgbClr val="000000">
                    <a:alpha val="43137"/>
                  </a:srgbClr>
                </a:outerShdw>
              </a:effectLst>
              <a:latin typeface="+mn-lt"/>
            </a:endParaRPr>
          </a:p>
        </p:txBody>
      </p:sp>
      <p:sp>
        <p:nvSpPr>
          <p:cNvPr id="40967" name="Line 7"/>
          <p:cNvSpPr>
            <a:spLocks noChangeShapeType="1"/>
          </p:cNvSpPr>
          <p:nvPr/>
        </p:nvSpPr>
        <p:spPr bwMode="auto">
          <a:xfrm flipV="1">
            <a:off x="3505200" y="4038600"/>
            <a:ext cx="0" cy="1524000"/>
          </a:xfrm>
          <a:prstGeom prst="line">
            <a:avLst/>
          </a:prstGeom>
          <a:noFill/>
          <a:ln w="76200">
            <a:solidFill>
              <a:schemeClr val="accent1"/>
            </a:solidFill>
            <a:round/>
            <a:headEnd/>
            <a:tailEnd/>
          </a:ln>
          <a:effectLst/>
        </p:spPr>
        <p:txBody>
          <a:bodyPr/>
          <a:lstStyle/>
          <a:p>
            <a:pPr fontAlgn="auto">
              <a:spcBef>
                <a:spcPts val="0"/>
              </a:spcBef>
              <a:spcAft>
                <a:spcPts val="0"/>
              </a:spcAft>
              <a:defRPr/>
            </a:pPr>
            <a:endParaRPr lang="en-US">
              <a:effectLst>
                <a:outerShdw blurRad="38100" dist="38100" dir="2700000" algn="tl">
                  <a:srgbClr val="000000">
                    <a:alpha val="43137"/>
                  </a:srgbClr>
                </a:outerShdw>
              </a:effectLst>
              <a:latin typeface="+mn-lt"/>
            </a:endParaRPr>
          </a:p>
        </p:txBody>
      </p:sp>
      <p:sp>
        <p:nvSpPr>
          <p:cNvPr id="40968" name="Line 8"/>
          <p:cNvSpPr>
            <a:spLocks noChangeShapeType="1"/>
          </p:cNvSpPr>
          <p:nvPr/>
        </p:nvSpPr>
        <p:spPr bwMode="auto">
          <a:xfrm flipV="1">
            <a:off x="7696200" y="3429000"/>
            <a:ext cx="0" cy="1905000"/>
          </a:xfrm>
          <a:prstGeom prst="line">
            <a:avLst/>
          </a:prstGeom>
          <a:noFill/>
          <a:ln w="76200">
            <a:solidFill>
              <a:schemeClr val="accent1"/>
            </a:solidFill>
            <a:round/>
            <a:headEnd/>
            <a:tailEnd/>
          </a:ln>
          <a:effectLst/>
        </p:spPr>
        <p:txBody>
          <a:bodyPr/>
          <a:lstStyle/>
          <a:p>
            <a:pPr fontAlgn="auto">
              <a:spcBef>
                <a:spcPts val="0"/>
              </a:spcBef>
              <a:spcAft>
                <a:spcPts val="0"/>
              </a:spcAft>
              <a:defRPr/>
            </a:pPr>
            <a:endParaRPr lang="en-US">
              <a:effectLst>
                <a:outerShdw blurRad="38100" dist="38100" dir="2700000" algn="tl">
                  <a:srgbClr val="000000">
                    <a:alpha val="43137"/>
                  </a:srgbClr>
                </a:outerShdw>
              </a:effectLst>
              <a:latin typeface="+mn-lt"/>
            </a:endParaRPr>
          </a:p>
        </p:txBody>
      </p:sp>
      <p:sp>
        <p:nvSpPr>
          <p:cNvPr id="40969" name="Line 9"/>
          <p:cNvSpPr>
            <a:spLocks noChangeShapeType="1"/>
          </p:cNvSpPr>
          <p:nvPr/>
        </p:nvSpPr>
        <p:spPr bwMode="auto">
          <a:xfrm flipV="1">
            <a:off x="4724400" y="2362200"/>
            <a:ext cx="2514600" cy="2971800"/>
          </a:xfrm>
          <a:prstGeom prst="line">
            <a:avLst/>
          </a:prstGeom>
          <a:noFill/>
          <a:ln w="28575">
            <a:solidFill>
              <a:schemeClr val="accent1"/>
            </a:solidFill>
            <a:round/>
            <a:headEnd/>
            <a:tailEnd/>
          </a:ln>
          <a:effectLst/>
        </p:spPr>
        <p:txBody>
          <a:bodyPr/>
          <a:lstStyle/>
          <a:p>
            <a:pPr fontAlgn="auto">
              <a:spcBef>
                <a:spcPts val="0"/>
              </a:spcBef>
              <a:spcAft>
                <a:spcPts val="0"/>
              </a:spcAft>
              <a:defRPr/>
            </a:pPr>
            <a:endParaRPr lang="en-US">
              <a:effectLst>
                <a:outerShdw blurRad="38100" dist="38100" dir="2700000" algn="tl">
                  <a:srgbClr val="000000">
                    <a:alpha val="43137"/>
                  </a:srgbClr>
                </a:outerShdw>
              </a:effectLst>
              <a:latin typeface="+mn-lt"/>
            </a:endParaRPr>
          </a:p>
        </p:txBody>
      </p:sp>
      <p:sp>
        <p:nvSpPr>
          <p:cNvPr id="37896" name="Text Box 10"/>
          <p:cNvSpPr txBox="1">
            <a:spLocks noChangeArrowheads="1"/>
          </p:cNvSpPr>
          <p:nvPr/>
        </p:nvSpPr>
        <p:spPr bwMode="auto">
          <a:xfrm>
            <a:off x="228600" y="304800"/>
            <a:ext cx="8763000" cy="1077913"/>
          </a:xfrm>
          <a:prstGeom prst="rect">
            <a:avLst/>
          </a:prstGeom>
          <a:noFill/>
          <a:ln w="9525">
            <a:noFill/>
            <a:miter lim="800000"/>
            <a:headEnd/>
            <a:tailEnd/>
          </a:ln>
        </p:spPr>
        <p:txBody>
          <a:bodyPr>
            <a:spAutoFit/>
          </a:bodyPr>
          <a:lstStyle/>
          <a:p>
            <a:pPr fontAlgn="auto">
              <a:spcBef>
                <a:spcPct val="50000"/>
              </a:spcBef>
              <a:spcAft>
                <a:spcPts val="0"/>
              </a:spcAft>
              <a:defRPr/>
            </a:pPr>
            <a:r>
              <a:rPr lang="en-US" sz="3200" dirty="0">
                <a:solidFill>
                  <a:schemeClr val="tx2"/>
                </a:solidFill>
                <a:latin typeface="+mj-lt"/>
              </a:rPr>
              <a:t>The Effects of a Regular Toe Grab on the Stance Phase of the </a:t>
            </a:r>
            <a:r>
              <a:rPr lang="en-US" sz="3200" dirty="0">
                <a:solidFill>
                  <a:schemeClr val="tx2"/>
                </a:solidFill>
                <a:latin typeface="+mj-lt"/>
              </a:rPr>
              <a:t>Stride </a:t>
            </a:r>
            <a:r>
              <a:rPr lang="en-US" sz="2800" i="1" dirty="0">
                <a:solidFill>
                  <a:schemeClr val="tx2"/>
                </a:solidFill>
                <a:latin typeface="+mj-lt"/>
              </a:rPr>
              <a:t>(While standing &amp; on sloppy track) </a:t>
            </a:r>
            <a:endParaRPr lang="en-US" sz="2800" b="1" i="1" dirty="0">
              <a:solidFill>
                <a:schemeClr val="tx2"/>
              </a:solidFill>
              <a:latin typeface="+mj-lt"/>
            </a:endParaRPr>
          </a:p>
        </p:txBody>
      </p:sp>
      <p:sp>
        <p:nvSpPr>
          <p:cNvPr id="27656" name="Text Box 11"/>
          <p:cNvSpPr txBox="1">
            <a:spLocks noChangeArrowheads="1"/>
          </p:cNvSpPr>
          <p:nvPr/>
        </p:nvSpPr>
        <p:spPr bwMode="auto">
          <a:xfrm>
            <a:off x="533400" y="6324600"/>
            <a:ext cx="3581400" cy="366713"/>
          </a:xfrm>
          <a:prstGeom prst="rect">
            <a:avLst/>
          </a:prstGeom>
          <a:noFill/>
          <a:ln w="9525">
            <a:noFill/>
            <a:miter lim="800000"/>
            <a:headEnd/>
            <a:tailEnd/>
          </a:ln>
        </p:spPr>
        <p:txBody>
          <a:bodyPr>
            <a:spAutoFit/>
          </a:bodyPr>
          <a:lstStyle/>
          <a:p>
            <a:pPr algn="ctr">
              <a:spcBef>
                <a:spcPct val="50000"/>
              </a:spcBef>
            </a:pPr>
            <a:r>
              <a:rPr lang="en-US"/>
              <a:t>300 lbs</a:t>
            </a:r>
          </a:p>
        </p:txBody>
      </p:sp>
      <p:sp>
        <p:nvSpPr>
          <p:cNvPr id="27657" name="Text Box 12"/>
          <p:cNvSpPr txBox="1">
            <a:spLocks noChangeArrowheads="1"/>
          </p:cNvSpPr>
          <p:nvPr/>
        </p:nvSpPr>
        <p:spPr bwMode="auto">
          <a:xfrm>
            <a:off x="4800600" y="6324600"/>
            <a:ext cx="3581400" cy="366713"/>
          </a:xfrm>
          <a:prstGeom prst="rect">
            <a:avLst/>
          </a:prstGeom>
          <a:noFill/>
          <a:ln w="9525">
            <a:noFill/>
            <a:miter lim="800000"/>
            <a:headEnd/>
            <a:tailEnd/>
          </a:ln>
        </p:spPr>
        <p:txBody>
          <a:bodyPr>
            <a:spAutoFit/>
          </a:bodyPr>
          <a:lstStyle/>
          <a:p>
            <a:pPr algn="ctr">
              <a:spcBef>
                <a:spcPct val="50000"/>
              </a:spcBef>
            </a:pPr>
            <a:r>
              <a:rPr lang="en-US"/>
              <a:t>300 lbs</a:t>
            </a:r>
          </a:p>
        </p:txBody>
      </p:sp>
      <p:sp>
        <p:nvSpPr>
          <p:cNvPr id="27658" name="Text Box 13"/>
          <p:cNvSpPr txBox="1">
            <a:spLocks noChangeArrowheads="1"/>
          </p:cNvSpPr>
          <p:nvPr/>
        </p:nvSpPr>
        <p:spPr bwMode="auto">
          <a:xfrm>
            <a:off x="3657600" y="4572000"/>
            <a:ext cx="609600" cy="366713"/>
          </a:xfrm>
          <a:prstGeom prst="rect">
            <a:avLst/>
          </a:prstGeom>
          <a:noFill/>
          <a:ln w="9525">
            <a:noFill/>
            <a:miter lim="800000"/>
            <a:headEnd/>
            <a:tailEnd/>
          </a:ln>
        </p:spPr>
        <p:txBody>
          <a:bodyPr>
            <a:spAutoFit/>
          </a:bodyPr>
          <a:lstStyle/>
          <a:p>
            <a:pPr>
              <a:spcBef>
                <a:spcPct val="50000"/>
              </a:spcBef>
            </a:pPr>
            <a:endParaRPr lang="en-US"/>
          </a:p>
        </p:txBody>
      </p:sp>
      <p:sp>
        <p:nvSpPr>
          <p:cNvPr id="27659" name="Text Box 14"/>
          <p:cNvSpPr txBox="1">
            <a:spLocks noChangeArrowheads="1"/>
          </p:cNvSpPr>
          <p:nvPr/>
        </p:nvSpPr>
        <p:spPr bwMode="auto">
          <a:xfrm>
            <a:off x="3657600" y="4572000"/>
            <a:ext cx="609600" cy="366713"/>
          </a:xfrm>
          <a:prstGeom prst="rect">
            <a:avLst/>
          </a:prstGeom>
          <a:noFill/>
          <a:ln w="9525">
            <a:noFill/>
            <a:miter lim="800000"/>
            <a:headEnd/>
            <a:tailEnd/>
          </a:ln>
        </p:spPr>
        <p:txBody>
          <a:bodyPr>
            <a:spAutoFit/>
          </a:bodyPr>
          <a:lstStyle/>
          <a:p>
            <a:pPr>
              <a:spcBef>
                <a:spcPct val="50000"/>
              </a:spcBef>
            </a:pPr>
            <a:r>
              <a:rPr lang="en-US" b="1">
                <a:solidFill>
                  <a:schemeClr val="accent1"/>
                </a:solidFill>
              </a:rPr>
              <a:t>5”</a:t>
            </a:r>
          </a:p>
        </p:txBody>
      </p:sp>
      <p:sp>
        <p:nvSpPr>
          <p:cNvPr id="27660" name="Text Box 15"/>
          <p:cNvSpPr txBox="1">
            <a:spLocks noChangeArrowheads="1"/>
          </p:cNvSpPr>
          <p:nvPr/>
        </p:nvSpPr>
        <p:spPr bwMode="auto">
          <a:xfrm>
            <a:off x="7924800" y="4419600"/>
            <a:ext cx="457200" cy="366713"/>
          </a:xfrm>
          <a:prstGeom prst="rect">
            <a:avLst/>
          </a:prstGeom>
          <a:noFill/>
          <a:ln w="9525">
            <a:noFill/>
            <a:miter lim="800000"/>
            <a:headEnd/>
            <a:tailEnd/>
          </a:ln>
        </p:spPr>
        <p:txBody>
          <a:bodyPr>
            <a:spAutoFit/>
          </a:bodyPr>
          <a:lstStyle/>
          <a:p>
            <a:pPr>
              <a:spcBef>
                <a:spcPct val="50000"/>
              </a:spcBef>
            </a:pPr>
            <a:r>
              <a:rPr lang="en-US" b="1">
                <a:solidFill>
                  <a:schemeClr val="accent1"/>
                </a:solidFill>
              </a:rPr>
              <a:t>6”</a:t>
            </a:r>
          </a:p>
        </p:txBody>
      </p:sp>
      <p:sp>
        <p:nvSpPr>
          <p:cNvPr id="37902" name="Text Box 18"/>
          <p:cNvSpPr txBox="1">
            <a:spLocks noChangeArrowheads="1"/>
          </p:cNvSpPr>
          <p:nvPr/>
        </p:nvSpPr>
        <p:spPr bwMode="auto">
          <a:xfrm>
            <a:off x="457200" y="1524000"/>
            <a:ext cx="7543800" cy="457200"/>
          </a:xfrm>
          <a:prstGeom prst="rect">
            <a:avLst/>
          </a:prstGeom>
          <a:noFill/>
          <a:ln w="9525">
            <a:noFill/>
            <a:miter lim="800000"/>
            <a:headEnd/>
            <a:tailEnd/>
          </a:ln>
        </p:spPr>
        <p:txBody>
          <a:bodyPr>
            <a:spAutoFit/>
          </a:bodyPr>
          <a:lstStyle/>
          <a:p>
            <a:pPr>
              <a:spcBef>
                <a:spcPct val="50000"/>
              </a:spcBef>
            </a:pPr>
            <a:r>
              <a:rPr lang="en-US" sz="2000"/>
              <a:t>Toe grabs cause a broken back hoof pastern axis</a:t>
            </a:r>
            <a:r>
              <a:rPr lang="en-US" sz="2400"/>
              <a:t> </a:t>
            </a:r>
          </a:p>
        </p:txBody>
      </p:sp>
      <p:pic>
        <p:nvPicPr>
          <p:cNvPr id="27662" name="Picture 19" descr="IMG_4300"/>
          <p:cNvPicPr>
            <a:picLocks noChangeAspect="1" noChangeArrowheads="1"/>
          </p:cNvPicPr>
          <p:nvPr/>
        </p:nvPicPr>
        <p:blipFill>
          <a:blip r:embed="rId2"/>
          <a:srcRect l="15790" r="5263"/>
          <a:stretch>
            <a:fillRect/>
          </a:stretch>
        </p:blipFill>
        <p:spPr bwMode="auto">
          <a:xfrm>
            <a:off x="4724400" y="2286000"/>
            <a:ext cx="4419600" cy="3732213"/>
          </a:xfrm>
          <a:prstGeom prst="rect">
            <a:avLst/>
          </a:prstGeom>
          <a:noFill/>
          <a:ln w="38100">
            <a:solidFill>
              <a:srgbClr val="000000"/>
            </a:solidFill>
            <a:miter lim="800000"/>
            <a:headEnd/>
            <a:tailEnd/>
          </a:ln>
        </p:spPr>
      </p:pic>
      <p:pic>
        <p:nvPicPr>
          <p:cNvPr id="27663" name="Picture 20" descr="IMG_4296"/>
          <p:cNvPicPr>
            <a:picLocks noChangeAspect="1" noChangeArrowheads="1"/>
          </p:cNvPicPr>
          <p:nvPr/>
        </p:nvPicPr>
        <p:blipFill>
          <a:blip r:embed="rId3"/>
          <a:srcRect l="20454" r="5682" b="1302"/>
          <a:stretch>
            <a:fillRect/>
          </a:stretch>
        </p:blipFill>
        <p:spPr bwMode="auto">
          <a:xfrm>
            <a:off x="457200" y="2286000"/>
            <a:ext cx="4191000" cy="3733800"/>
          </a:xfrm>
          <a:prstGeom prst="rect">
            <a:avLst/>
          </a:prstGeom>
          <a:noFill/>
          <a:ln w="38100">
            <a:solidFill>
              <a:srgbClr val="000000"/>
            </a:solidFill>
            <a:miter lim="800000"/>
            <a:headEnd/>
            <a:tailEnd/>
          </a:ln>
        </p:spPr>
      </p:pic>
      <p:sp>
        <p:nvSpPr>
          <p:cNvPr id="40981" name="Line 21"/>
          <p:cNvSpPr>
            <a:spLocks noChangeShapeType="1"/>
          </p:cNvSpPr>
          <p:nvPr/>
        </p:nvSpPr>
        <p:spPr bwMode="auto">
          <a:xfrm flipH="1">
            <a:off x="1524000" y="2286000"/>
            <a:ext cx="2209800" cy="3581400"/>
          </a:xfrm>
          <a:prstGeom prst="line">
            <a:avLst/>
          </a:prstGeom>
          <a:ln>
            <a:solidFill>
              <a:srgbClr val="FFC000"/>
            </a:solidFill>
            <a:headEnd/>
            <a:tailEnd/>
          </a:ln>
        </p:spPr>
        <p:style>
          <a:lnRef idx="2">
            <a:schemeClr val="accent6"/>
          </a:lnRef>
          <a:fillRef idx="0">
            <a:schemeClr val="accent6"/>
          </a:fillRef>
          <a:effectRef idx="1">
            <a:schemeClr val="accent6"/>
          </a:effectRef>
          <a:fontRef idx="minor">
            <a:schemeClr val="tx1"/>
          </a:fontRef>
        </p:style>
        <p:txBody>
          <a:bodyPr/>
          <a:lstStyle/>
          <a:p>
            <a:pPr fontAlgn="auto">
              <a:spcBef>
                <a:spcPts val="0"/>
              </a:spcBef>
              <a:spcAft>
                <a:spcPts val="0"/>
              </a:spcAft>
              <a:defRPr/>
            </a:pPr>
            <a:endParaRPr lang="en-US">
              <a:effectLst>
                <a:outerShdw blurRad="38100" dist="38100" dir="2700000" algn="tl">
                  <a:srgbClr val="000000">
                    <a:alpha val="43137"/>
                  </a:srgbClr>
                </a:outerShdw>
              </a:effectLst>
            </a:endParaRPr>
          </a:p>
        </p:txBody>
      </p:sp>
      <p:sp>
        <p:nvSpPr>
          <p:cNvPr id="40982" name="Line 22"/>
          <p:cNvSpPr>
            <a:spLocks noChangeShapeType="1"/>
          </p:cNvSpPr>
          <p:nvPr/>
        </p:nvSpPr>
        <p:spPr bwMode="auto">
          <a:xfrm flipH="1">
            <a:off x="685800" y="2286000"/>
            <a:ext cx="2286000" cy="3429000"/>
          </a:xfrm>
          <a:prstGeom prst="line">
            <a:avLst/>
          </a:prstGeom>
          <a:ln>
            <a:solidFill>
              <a:srgbClr val="FFC000"/>
            </a:solidFill>
            <a:headEnd/>
            <a:tailEnd/>
          </a:ln>
        </p:spPr>
        <p:style>
          <a:lnRef idx="2">
            <a:schemeClr val="accent6"/>
          </a:lnRef>
          <a:fillRef idx="0">
            <a:schemeClr val="accent6"/>
          </a:fillRef>
          <a:effectRef idx="1">
            <a:schemeClr val="accent6"/>
          </a:effectRef>
          <a:fontRef idx="minor">
            <a:schemeClr val="tx1"/>
          </a:fontRef>
        </p:style>
        <p:txBody>
          <a:bodyPr/>
          <a:lstStyle/>
          <a:p>
            <a:pPr fontAlgn="auto">
              <a:spcBef>
                <a:spcPts val="0"/>
              </a:spcBef>
              <a:spcAft>
                <a:spcPts val="0"/>
              </a:spcAft>
              <a:defRPr/>
            </a:pPr>
            <a:endParaRPr lang="en-US">
              <a:effectLst>
                <a:outerShdw blurRad="38100" dist="38100" dir="2700000" algn="tl">
                  <a:srgbClr val="000000">
                    <a:alpha val="43137"/>
                  </a:srgbClr>
                </a:outerShdw>
              </a:effectLst>
            </a:endParaRPr>
          </a:p>
        </p:txBody>
      </p:sp>
      <p:sp>
        <p:nvSpPr>
          <p:cNvPr id="40983" name="Line 23"/>
          <p:cNvSpPr>
            <a:spLocks noChangeShapeType="1"/>
          </p:cNvSpPr>
          <p:nvPr/>
        </p:nvSpPr>
        <p:spPr bwMode="auto">
          <a:xfrm flipH="1">
            <a:off x="6172200" y="2286000"/>
            <a:ext cx="1219200" cy="3276600"/>
          </a:xfrm>
          <a:prstGeom prst="line">
            <a:avLst/>
          </a:prstGeom>
          <a:ln>
            <a:solidFill>
              <a:srgbClr val="FFC000"/>
            </a:solidFill>
            <a:headEnd/>
            <a:tailEnd/>
          </a:ln>
        </p:spPr>
        <p:style>
          <a:lnRef idx="2">
            <a:schemeClr val="accent6"/>
          </a:lnRef>
          <a:fillRef idx="0">
            <a:schemeClr val="accent6"/>
          </a:fillRef>
          <a:effectRef idx="1">
            <a:schemeClr val="accent6"/>
          </a:effectRef>
          <a:fontRef idx="minor">
            <a:schemeClr val="tx1"/>
          </a:fontRef>
        </p:style>
        <p:txBody>
          <a:bodyPr/>
          <a:lstStyle/>
          <a:p>
            <a:pPr fontAlgn="auto">
              <a:spcBef>
                <a:spcPts val="0"/>
              </a:spcBef>
              <a:spcAft>
                <a:spcPts val="0"/>
              </a:spcAft>
              <a:defRPr/>
            </a:pPr>
            <a:endParaRPr lang="en-US">
              <a:effectLst>
                <a:outerShdw blurRad="38100" dist="38100" dir="2700000" algn="tl">
                  <a:srgbClr val="000000">
                    <a:alpha val="43137"/>
                  </a:srgbClr>
                </a:outerShdw>
              </a:effectLst>
            </a:endParaRPr>
          </a:p>
        </p:txBody>
      </p:sp>
      <p:sp>
        <p:nvSpPr>
          <p:cNvPr id="40984" name="Line 24"/>
          <p:cNvSpPr>
            <a:spLocks noChangeShapeType="1"/>
          </p:cNvSpPr>
          <p:nvPr/>
        </p:nvSpPr>
        <p:spPr bwMode="auto">
          <a:xfrm flipV="1">
            <a:off x="3602038" y="3962400"/>
            <a:ext cx="0" cy="1524000"/>
          </a:xfrm>
          <a:prstGeom prst="line">
            <a:avLst/>
          </a:prstGeom>
          <a:ln>
            <a:solidFill>
              <a:srgbClr val="FFC000"/>
            </a:solidFill>
            <a:headEnd/>
            <a:tailEnd/>
          </a:ln>
        </p:spPr>
        <p:style>
          <a:lnRef idx="3">
            <a:schemeClr val="accent6"/>
          </a:lnRef>
          <a:fillRef idx="0">
            <a:schemeClr val="accent6"/>
          </a:fillRef>
          <a:effectRef idx="2">
            <a:schemeClr val="accent6"/>
          </a:effectRef>
          <a:fontRef idx="minor">
            <a:schemeClr val="tx1"/>
          </a:fontRef>
        </p:style>
        <p:txBody>
          <a:bodyPr/>
          <a:lstStyle/>
          <a:p>
            <a:pPr fontAlgn="auto">
              <a:spcBef>
                <a:spcPts val="0"/>
              </a:spcBef>
              <a:spcAft>
                <a:spcPts val="0"/>
              </a:spcAft>
              <a:defRPr/>
            </a:pPr>
            <a:endParaRPr lang="en-US">
              <a:effectLst>
                <a:outerShdw blurRad="38100" dist="38100" dir="2700000" algn="tl">
                  <a:srgbClr val="000000">
                    <a:alpha val="43137"/>
                  </a:srgbClr>
                </a:outerShdw>
              </a:effectLst>
            </a:endParaRPr>
          </a:p>
        </p:txBody>
      </p:sp>
      <p:sp>
        <p:nvSpPr>
          <p:cNvPr id="40985" name="Line 25"/>
          <p:cNvSpPr>
            <a:spLocks noChangeShapeType="1"/>
          </p:cNvSpPr>
          <p:nvPr/>
        </p:nvSpPr>
        <p:spPr bwMode="auto">
          <a:xfrm flipV="1">
            <a:off x="7791450" y="3352800"/>
            <a:ext cx="0" cy="1905000"/>
          </a:xfrm>
          <a:prstGeom prst="line">
            <a:avLst/>
          </a:prstGeom>
          <a:ln>
            <a:solidFill>
              <a:srgbClr val="FFC000"/>
            </a:solidFill>
            <a:headEnd/>
            <a:tailEnd/>
          </a:ln>
        </p:spPr>
        <p:style>
          <a:lnRef idx="3">
            <a:schemeClr val="accent6"/>
          </a:lnRef>
          <a:fillRef idx="0">
            <a:schemeClr val="accent6"/>
          </a:fillRef>
          <a:effectRef idx="2">
            <a:schemeClr val="accent6"/>
          </a:effectRef>
          <a:fontRef idx="minor">
            <a:schemeClr val="tx1"/>
          </a:fontRef>
        </p:style>
        <p:txBody>
          <a:bodyPr/>
          <a:lstStyle/>
          <a:p>
            <a:pPr fontAlgn="auto">
              <a:spcBef>
                <a:spcPts val="0"/>
              </a:spcBef>
              <a:spcAft>
                <a:spcPts val="0"/>
              </a:spcAft>
              <a:defRPr/>
            </a:pPr>
            <a:endParaRPr lang="en-US">
              <a:effectLst>
                <a:outerShdw blurRad="38100" dist="38100" dir="2700000" algn="tl">
                  <a:srgbClr val="000000">
                    <a:alpha val="43137"/>
                  </a:srgbClr>
                </a:outerShdw>
              </a:effectLst>
            </a:endParaRPr>
          </a:p>
        </p:txBody>
      </p:sp>
      <p:sp>
        <p:nvSpPr>
          <p:cNvPr id="40986" name="Line 26"/>
          <p:cNvSpPr>
            <a:spLocks noChangeShapeType="1"/>
          </p:cNvSpPr>
          <p:nvPr/>
        </p:nvSpPr>
        <p:spPr bwMode="auto">
          <a:xfrm flipV="1">
            <a:off x="4953000" y="2286000"/>
            <a:ext cx="2514600" cy="2971800"/>
          </a:xfrm>
          <a:prstGeom prst="line">
            <a:avLst/>
          </a:prstGeom>
          <a:ln>
            <a:solidFill>
              <a:srgbClr val="FFC000"/>
            </a:solidFill>
            <a:headEnd/>
            <a:tailEnd/>
          </a:ln>
        </p:spPr>
        <p:style>
          <a:lnRef idx="2">
            <a:schemeClr val="accent6"/>
          </a:lnRef>
          <a:fillRef idx="0">
            <a:schemeClr val="accent6"/>
          </a:fillRef>
          <a:effectRef idx="1">
            <a:schemeClr val="accent6"/>
          </a:effectRef>
          <a:fontRef idx="minor">
            <a:schemeClr val="tx1"/>
          </a:fontRef>
        </p:style>
        <p:txBody>
          <a:bodyPr/>
          <a:lstStyle/>
          <a:p>
            <a:pPr fontAlgn="auto">
              <a:spcBef>
                <a:spcPts val="0"/>
              </a:spcBef>
              <a:spcAft>
                <a:spcPts val="0"/>
              </a:spcAft>
              <a:defRPr/>
            </a:pPr>
            <a:endParaRPr lang="en-US">
              <a:effectLst>
                <a:outerShdw blurRad="38100" dist="38100" dir="2700000" algn="tl">
                  <a:srgbClr val="000000">
                    <a:alpha val="43137"/>
                  </a:srgbClr>
                </a:outerShdw>
              </a:effectLst>
            </a:endParaRPr>
          </a:p>
        </p:txBody>
      </p:sp>
      <p:sp>
        <p:nvSpPr>
          <p:cNvPr id="37911" name="Text Box 27"/>
          <p:cNvSpPr txBox="1">
            <a:spLocks noChangeArrowheads="1"/>
          </p:cNvSpPr>
          <p:nvPr/>
        </p:nvSpPr>
        <p:spPr bwMode="auto">
          <a:xfrm>
            <a:off x="3886200" y="4495800"/>
            <a:ext cx="609600" cy="366713"/>
          </a:xfrm>
          <a:prstGeom prst="rect">
            <a:avLst/>
          </a:prstGeom>
          <a:noFill/>
          <a:ln w="9525">
            <a:noFill/>
            <a:miter lim="800000"/>
            <a:headEnd/>
            <a:tailEnd/>
          </a:ln>
        </p:spPr>
        <p:txBody>
          <a:bodyPr>
            <a:spAutoFit/>
          </a:bodyPr>
          <a:lstStyle/>
          <a:p>
            <a:pPr fontAlgn="auto">
              <a:spcBef>
                <a:spcPct val="50000"/>
              </a:spcBef>
              <a:spcAft>
                <a:spcPts val="0"/>
              </a:spcAft>
              <a:defRPr/>
            </a:pPr>
            <a:r>
              <a:rPr lang="en-US" b="1" dirty="0">
                <a:solidFill>
                  <a:srgbClr val="FFC000"/>
                </a:solidFill>
                <a:effectLst>
                  <a:outerShdw blurRad="38100" dist="38100" dir="2700000" algn="tl">
                    <a:srgbClr val="000000">
                      <a:alpha val="43137"/>
                    </a:srgbClr>
                  </a:outerShdw>
                </a:effectLst>
              </a:rPr>
              <a:t>5”</a:t>
            </a:r>
          </a:p>
        </p:txBody>
      </p:sp>
      <p:sp>
        <p:nvSpPr>
          <p:cNvPr id="37912" name="Text Box 28"/>
          <p:cNvSpPr txBox="1">
            <a:spLocks noChangeArrowheads="1"/>
          </p:cNvSpPr>
          <p:nvPr/>
        </p:nvSpPr>
        <p:spPr bwMode="auto">
          <a:xfrm>
            <a:off x="8153400" y="4343400"/>
            <a:ext cx="457200" cy="366713"/>
          </a:xfrm>
          <a:prstGeom prst="rect">
            <a:avLst/>
          </a:prstGeom>
          <a:noFill/>
          <a:ln w="9525">
            <a:noFill/>
            <a:miter lim="800000"/>
            <a:headEnd/>
            <a:tailEnd/>
          </a:ln>
        </p:spPr>
        <p:txBody>
          <a:bodyPr>
            <a:spAutoFit/>
          </a:bodyPr>
          <a:lstStyle/>
          <a:p>
            <a:pPr fontAlgn="auto">
              <a:spcBef>
                <a:spcPct val="50000"/>
              </a:spcBef>
              <a:spcAft>
                <a:spcPts val="0"/>
              </a:spcAft>
              <a:defRPr/>
            </a:pPr>
            <a:r>
              <a:rPr lang="en-US" b="1" dirty="0">
                <a:solidFill>
                  <a:srgbClr val="FFC000"/>
                </a:solidFill>
                <a:effectLst>
                  <a:outerShdw blurRad="38100" dist="38100" dir="2700000" algn="tl">
                    <a:srgbClr val="000000">
                      <a:alpha val="43137"/>
                    </a:srgbClr>
                  </a:outerShdw>
                </a:effectLst>
              </a:rPr>
              <a:t>6”</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902"/>
                                        </p:tgtEl>
                                        <p:attrNameLst>
                                          <p:attrName>style.visibility</p:attrName>
                                        </p:attrNameLst>
                                      </p:cBhvr>
                                      <p:to>
                                        <p:strVal val="visible"/>
                                      </p:to>
                                    </p:set>
                                    <p:animEffect transition="in" filter="wipe(left)">
                                      <p:cBhvr>
                                        <p:cTn id="7" dur="1000"/>
                                        <p:tgtEl>
                                          <p:spTgt spid="379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9"/>
          <p:cNvSpPr txBox="1">
            <a:spLocks noChangeArrowheads="1"/>
          </p:cNvSpPr>
          <p:nvPr/>
        </p:nvSpPr>
        <p:spPr bwMode="auto">
          <a:xfrm>
            <a:off x="1219200" y="6338888"/>
            <a:ext cx="2438400" cy="366712"/>
          </a:xfrm>
          <a:prstGeom prst="rect">
            <a:avLst/>
          </a:prstGeom>
          <a:noFill/>
          <a:ln w="9525">
            <a:noFill/>
            <a:miter lim="800000"/>
            <a:headEnd/>
            <a:tailEnd/>
          </a:ln>
        </p:spPr>
        <p:txBody>
          <a:bodyPr>
            <a:spAutoFit/>
          </a:bodyPr>
          <a:lstStyle/>
          <a:p>
            <a:pPr algn="ctr">
              <a:spcBef>
                <a:spcPct val="50000"/>
              </a:spcBef>
            </a:pPr>
            <a:r>
              <a:rPr lang="en-US"/>
              <a:t>1200 lbs</a:t>
            </a:r>
          </a:p>
        </p:txBody>
      </p:sp>
      <p:sp>
        <p:nvSpPr>
          <p:cNvPr id="28674" name="Text Box 10"/>
          <p:cNvSpPr txBox="1">
            <a:spLocks noChangeArrowheads="1"/>
          </p:cNvSpPr>
          <p:nvPr/>
        </p:nvSpPr>
        <p:spPr bwMode="auto">
          <a:xfrm>
            <a:off x="4724400" y="4495800"/>
            <a:ext cx="3200400" cy="366713"/>
          </a:xfrm>
          <a:prstGeom prst="rect">
            <a:avLst/>
          </a:prstGeom>
          <a:noFill/>
          <a:ln w="9525">
            <a:noFill/>
            <a:miter lim="800000"/>
            <a:headEnd/>
            <a:tailEnd/>
          </a:ln>
        </p:spPr>
        <p:txBody>
          <a:bodyPr>
            <a:spAutoFit/>
          </a:bodyPr>
          <a:lstStyle/>
          <a:p>
            <a:pPr algn="ctr">
              <a:spcBef>
                <a:spcPct val="50000"/>
              </a:spcBef>
            </a:pPr>
            <a:r>
              <a:rPr lang="en-US"/>
              <a:t>1200 lbs</a:t>
            </a:r>
          </a:p>
        </p:txBody>
      </p:sp>
      <p:sp>
        <p:nvSpPr>
          <p:cNvPr id="41999" name="Line 15"/>
          <p:cNvSpPr>
            <a:spLocks noChangeShapeType="1"/>
          </p:cNvSpPr>
          <p:nvPr/>
        </p:nvSpPr>
        <p:spPr bwMode="auto">
          <a:xfrm flipH="1">
            <a:off x="914400" y="4648200"/>
            <a:ext cx="685800" cy="990600"/>
          </a:xfrm>
          <a:prstGeom prst="line">
            <a:avLst/>
          </a:prstGeom>
          <a:noFill/>
          <a:ln w="28575">
            <a:solidFill>
              <a:schemeClr val="accent1"/>
            </a:solidFill>
            <a:round/>
            <a:headEnd/>
            <a:tailEnd/>
          </a:ln>
          <a:effectLst/>
        </p:spPr>
        <p:txBody>
          <a:bodyPr/>
          <a:lstStyle/>
          <a:p>
            <a:pPr fontAlgn="auto">
              <a:spcBef>
                <a:spcPts val="0"/>
              </a:spcBef>
              <a:spcAft>
                <a:spcPts val="0"/>
              </a:spcAft>
              <a:defRPr/>
            </a:pPr>
            <a:endParaRPr lang="en-US">
              <a:effectLst>
                <a:outerShdw blurRad="38100" dist="38100" dir="2700000" algn="tl">
                  <a:srgbClr val="000000">
                    <a:alpha val="43137"/>
                  </a:srgbClr>
                </a:outerShdw>
              </a:effectLst>
              <a:latin typeface="+mn-lt"/>
            </a:endParaRPr>
          </a:p>
        </p:txBody>
      </p:sp>
      <p:sp>
        <p:nvSpPr>
          <p:cNvPr id="42000" name="Line 16"/>
          <p:cNvSpPr>
            <a:spLocks noChangeShapeType="1"/>
          </p:cNvSpPr>
          <p:nvPr/>
        </p:nvSpPr>
        <p:spPr bwMode="auto">
          <a:xfrm flipH="1">
            <a:off x="1600200" y="3429000"/>
            <a:ext cx="1295400" cy="1219200"/>
          </a:xfrm>
          <a:prstGeom prst="line">
            <a:avLst/>
          </a:prstGeom>
          <a:noFill/>
          <a:ln w="28575">
            <a:solidFill>
              <a:schemeClr val="accent1"/>
            </a:solidFill>
            <a:round/>
            <a:headEnd/>
            <a:tailEnd/>
          </a:ln>
          <a:effectLst/>
        </p:spPr>
        <p:txBody>
          <a:bodyPr/>
          <a:lstStyle/>
          <a:p>
            <a:pPr fontAlgn="auto">
              <a:spcBef>
                <a:spcPts val="0"/>
              </a:spcBef>
              <a:spcAft>
                <a:spcPts val="0"/>
              </a:spcAft>
              <a:defRPr/>
            </a:pPr>
            <a:endParaRPr lang="en-US">
              <a:effectLst>
                <a:outerShdw blurRad="38100" dist="38100" dir="2700000" algn="tl">
                  <a:srgbClr val="000000">
                    <a:alpha val="43137"/>
                  </a:srgbClr>
                </a:outerShdw>
              </a:effectLst>
              <a:latin typeface="+mn-lt"/>
            </a:endParaRPr>
          </a:p>
        </p:txBody>
      </p:sp>
      <p:sp>
        <p:nvSpPr>
          <p:cNvPr id="42001" name="Line 17"/>
          <p:cNvSpPr>
            <a:spLocks noChangeShapeType="1"/>
          </p:cNvSpPr>
          <p:nvPr/>
        </p:nvSpPr>
        <p:spPr bwMode="auto">
          <a:xfrm>
            <a:off x="3962400" y="4191000"/>
            <a:ext cx="0" cy="1219200"/>
          </a:xfrm>
          <a:prstGeom prst="line">
            <a:avLst/>
          </a:prstGeom>
          <a:noFill/>
          <a:ln w="76200">
            <a:solidFill>
              <a:schemeClr val="accent1"/>
            </a:solidFill>
            <a:round/>
            <a:headEnd/>
            <a:tailEnd/>
          </a:ln>
          <a:effectLst/>
        </p:spPr>
        <p:txBody>
          <a:bodyPr/>
          <a:lstStyle/>
          <a:p>
            <a:pPr fontAlgn="auto">
              <a:spcBef>
                <a:spcPts val="0"/>
              </a:spcBef>
              <a:spcAft>
                <a:spcPts val="0"/>
              </a:spcAft>
              <a:defRPr/>
            </a:pPr>
            <a:endParaRPr lang="en-US">
              <a:effectLst>
                <a:outerShdw blurRad="38100" dist="38100" dir="2700000" algn="tl">
                  <a:srgbClr val="000000">
                    <a:alpha val="43137"/>
                  </a:srgbClr>
                </a:outerShdw>
              </a:effectLst>
              <a:latin typeface="+mn-lt"/>
            </a:endParaRPr>
          </a:p>
        </p:txBody>
      </p:sp>
      <p:sp>
        <p:nvSpPr>
          <p:cNvPr id="28678" name="Text Box 18"/>
          <p:cNvSpPr txBox="1">
            <a:spLocks noChangeArrowheads="1"/>
          </p:cNvSpPr>
          <p:nvPr/>
        </p:nvSpPr>
        <p:spPr bwMode="auto">
          <a:xfrm>
            <a:off x="3352800" y="4419600"/>
            <a:ext cx="457200" cy="366713"/>
          </a:xfrm>
          <a:prstGeom prst="rect">
            <a:avLst/>
          </a:prstGeom>
          <a:noFill/>
          <a:ln w="9525">
            <a:noFill/>
            <a:miter lim="800000"/>
            <a:headEnd/>
            <a:tailEnd/>
          </a:ln>
        </p:spPr>
        <p:txBody>
          <a:bodyPr>
            <a:spAutoFit/>
          </a:bodyPr>
          <a:lstStyle/>
          <a:p>
            <a:pPr>
              <a:spcBef>
                <a:spcPct val="50000"/>
              </a:spcBef>
            </a:pPr>
            <a:r>
              <a:rPr lang="en-US" b="1">
                <a:solidFill>
                  <a:schemeClr val="accent1"/>
                </a:solidFill>
              </a:rPr>
              <a:t>4”</a:t>
            </a:r>
          </a:p>
        </p:txBody>
      </p:sp>
      <p:sp>
        <p:nvSpPr>
          <p:cNvPr id="42004" name="Line 20"/>
          <p:cNvSpPr>
            <a:spLocks noChangeShapeType="1"/>
          </p:cNvSpPr>
          <p:nvPr/>
        </p:nvSpPr>
        <p:spPr bwMode="auto">
          <a:xfrm flipH="1">
            <a:off x="5943600" y="3352800"/>
            <a:ext cx="1524000" cy="1143000"/>
          </a:xfrm>
          <a:prstGeom prst="line">
            <a:avLst/>
          </a:prstGeom>
          <a:noFill/>
          <a:ln w="28575">
            <a:solidFill>
              <a:schemeClr val="accent1"/>
            </a:solidFill>
            <a:round/>
            <a:headEnd/>
            <a:tailEnd/>
          </a:ln>
          <a:effectLst/>
        </p:spPr>
        <p:txBody>
          <a:bodyPr/>
          <a:lstStyle/>
          <a:p>
            <a:pPr fontAlgn="auto">
              <a:spcBef>
                <a:spcPts val="0"/>
              </a:spcBef>
              <a:spcAft>
                <a:spcPts val="0"/>
              </a:spcAft>
              <a:defRPr/>
            </a:pPr>
            <a:endParaRPr lang="en-US">
              <a:effectLst>
                <a:outerShdw blurRad="38100" dist="38100" dir="2700000" algn="tl">
                  <a:srgbClr val="000000">
                    <a:alpha val="43137"/>
                  </a:srgbClr>
                </a:outerShdw>
              </a:effectLst>
              <a:latin typeface="+mn-lt"/>
            </a:endParaRPr>
          </a:p>
        </p:txBody>
      </p:sp>
      <p:sp>
        <p:nvSpPr>
          <p:cNvPr id="42005" name="Line 21"/>
          <p:cNvSpPr>
            <a:spLocks noChangeShapeType="1"/>
          </p:cNvSpPr>
          <p:nvPr/>
        </p:nvSpPr>
        <p:spPr bwMode="auto">
          <a:xfrm flipH="1">
            <a:off x="5181600" y="4495800"/>
            <a:ext cx="762000" cy="914400"/>
          </a:xfrm>
          <a:prstGeom prst="line">
            <a:avLst/>
          </a:prstGeom>
          <a:noFill/>
          <a:ln w="28575">
            <a:solidFill>
              <a:schemeClr val="accent1"/>
            </a:solidFill>
            <a:round/>
            <a:headEnd/>
            <a:tailEnd/>
          </a:ln>
          <a:effectLst/>
        </p:spPr>
        <p:txBody>
          <a:bodyPr/>
          <a:lstStyle/>
          <a:p>
            <a:pPr fontAlgn="auto">
              <a:spcBef>
                <a:spcPts val="0"/>
              </a:spcBef>
              <a:spcAft>
                <a:spcPts val="0"/>
              </a:spcAft>
              <a:defRPr/>
            </a:pPr>
            <a:endParaRPr lang="en-US">
              <a:effectLst>
                <a:outerShdw blurRad="38100" dist="38100" dir="2700000" algn="tl">
                  <a:srgbClr val="000000">
                    <a:alpha val="43137"/>
                  </a:srgbClr>
                </a:outerShdw>
              </a:effectLst>
              <a:latin typeface="+mn-lt"/>
            </a:endParaRPr>
          </a:p>
        </p:txBody>
      </p:sp>
      <p:sp>
        <p:nvSpPr>
          <p:cNvPr id="42006" name="Line 22"/>
          <p:cNvSpPr>
            <a:spLocks noChangeShapeType="1"/>
          </p:cNvSpPr>
          <p:nvPr/>
        </p:nvSpPr>
        <p:spPr bwMode="auto">
          <a:xfrm>
            <a:off x="8077200" y="4343400"/>
            <a:ext cx="0" cy="990600"/>
          </a:xfrm>
          <a:prstGeom prst="line">
            <a:avLst/>
          </a:prstGeom>
          <a:noFill/>
          <a:ln w="76200">
            <a:solidFill>
              <a:schemeClr val="accent1"/>
            </a:solidFill>
            <a:round/>
            <a:headEnd/>
            <a:tailEnd/>
          </a:ln>
          <a:effectLst/>
        </p:spPr>
        <p:txBody>
          <a:bodyPr/>
          <a:lstStyle/>
          <a:p>
            <a:pPr fontAlgn="auto">
              <a:spcBef>
                <a:spcPts val="0"/>
              </a:spcBef>
              <a:spcAft>
                <a:spcPts val="0"/>
              </a:spcAft>
              <a:defRPr/>
            </a:pPr>
            <a:endParaRPr lang="en-US">
              <a:effectLst>
                <a:outerShdw blurRad="38100" dist="38100" dir="2700000" algn="tl">
                  <a:srgbClr val="000000">
                    <a:alpha val="43137"/>
                  </a:srgbClr>
                </a:outerShdw>
              </a:effectLst>
              <a:latin typeface="+mn-lt"/>
            </a:endParaRPr>
          </a:p>
        </p:txBody>
      </p:sp>
      <p:sp>
        <p:nvSpPr>
          <p:cNvPr id="28682" name="Text Box 23"/>
          <p:cNvSpPr txBox="1">
            <a:spLocks noChangeArrowheads="1"/>
          </p:cNvSpPr>
          <p:nvPr/>
        </p:nvSpPr>
        <p:spPr bwMode="auto">
          <a:xfrm>
            <a:off x="7467600" y="4648200"/>
            <a:ext cx="457200" cy="366713"/>
          </a:xfrm>
          <a:prstGeom prst="rect">
            <a:avLst/>
          </a:prstGeom>
          <a:noFill/>
          <a:ln w="9525">
            <a:noFill/>
            <a:miter lim="800000"/>
            <a:headEnd/>
            <a:tailEnd/>
          </a:ln>
        </p:spPr>
        <p:txBody>
          <a:bodyPr>
            <a:spAutoFit/>
          </a:bodyPr>
          <a:lstStyle/>
          <a:p>
            <a:pPr>
              <a:spcBef>
                <a:spcPct val="50000"/>
              </a:spcBef>
            </a:pPr>
            <a:r>
              <a:rPr lang="en-US" b="1">
                <a:solidFill>
                  <a:schemeClr val="accent1"/>
                </a:solidFill>
              </a:rPr>
              <a:t>3”</a:t>
            </a:r>
          </a:p>
        </p:txBody>
      </p:sp>
      <p:sp>
        <p:nvSpPr>
          <p:cNvPr id="38924" name="Text Box 25"/>
          <p:cNvSpPr txBox="1">
            <a:spLocks noChangeArrowheads="1"/>
          </p:cNvSpPr>
          <p:nvPr/>
        </p:nvSpPr>
        <p:spPr bwMode="auto">
          <a:xfrm>
            <a:off x="457200" y="1524000"/>
            <a:ext cx="8534400" cy="701675"/>
          </a:xfrm>
          <a:prstGeom prst="rect">
            <a:avLst/>
          </a:prstGeom>
          <a:noFill/>
          <a:ln w="9525">
            <a:noFill/>
            <a:miter lim="800000"/>
            <a:headEnd/>
            <a:tailEnd/>
          </a:ln>
        </p:spPr>
        <p:txBody>
          <a:bodyPr>
            <a:spAutoFit/>
          </a:bodyPr>
          <a:lstStyle/>
          <a:p>
            <a:pPr>
              <a:spcBef>
                <a:spcPct val="50000"/>
              </a:spcBef>
            </a:pPr>
            <a:r>
              <a:rPr lang="en-US" sz="2000"/>
              <a:t>The elevation of the toe results in an unnatural and unhealthy loading of the bones of the digit</a:t>
            </a:r>
            <a:endParaRPr lang="en-US" sz="2000">
              <a:latin typeface="Times New Roman" pitchFamily="18" charset="0"/>
            </a:endParaRPr>
          </a:p>
        </p:txBody>
      </p:sp>
      <p:pic>
        <p:nvPicPr>
          <p:cNvPr id="28684" name="Picture 26" descr="IMG_4297"/>
          <p:cNvPicPr>
            <a:picLocks noChangeAspect="1" noChangeArrowheads="1"/>
          </p:cNvPicPr>
          <p:nvPr/>
        </p:nvPicPr>
        <p:blipFill>
          <a:blip r:embed="rId2"/>
          <a:srcRect l="16982" r="3133"/>
          <a:stretch>
            <a:fillRect/>
          </a:stretch>
        </p:blipFill>
        <p:spPr bwMode="auto">
          <a:xfrm>
            <a:off x="381000" y="2438400"/>
            <a:ext cx="4343400" cy="3657600"/>
          </a:xfrm>
          <a:prstGeom prst="rect">
            <a:avLst/>
          </a:prstGeom>
          <a:noFill/>
          <a:ln w="28575">
            <a:solidFill>
              <a:srgbClr val="000000"/>
            </a:solidFill>
            <a:miter lim="800000"/>
            <a:headEnd/>
            <a:tailEnd/>
          </a:ln>
        </p:spPr>
      </p:pic>
      <p:sp>
        <p:nvSpPr>
          <p:cNvPr id="42011" name="Line 27"/>
          <p:cNvSpPr>
            <a:spLocks noChangeShapeType="1"/>
          </p:cNvSpPr>
          <p:nvPr/>
        </p:nvSpPr>
        <p:spPr bwMode="auto">
          <a:xfrm flipH="1">
            <a:off x="1143000" y="4648200"/>
            <a:ext cx="685800" cy="990600"/>
          </a:xfrm>
          <a:prstGeom prst="line">
            <a:avLst/>
          </a:prstGeom>
          <a:noFill/>
          <a:ln w="28575">
            <a:solidFill>
              <a:srgbClr val="FFC000"/>
            </a:solidFill>
            <a:round/>
            <a:headEnd/>
            <a:tailEnd/>
          </a:ln>
          <a:effectLst/>
        </p:spPr>
        <p:txBody>
          <a:bodyPr/>
          <a:lstStyle/>
          <a:p>
            <a:pPr fontAlgn="auto">
              <a:spcBef>
                <a:spcPts val="0"/>
              </a:spcBef>
              <a:spcAft>
                <a:spcPts val="0"/>
              </a:spcAft>
              <a:defRPr/>
            </a:pPr>
            <a:endParaRPr lang="en-US">
              <a:effectLst>
                <a:outerShdw blurRad="38100" dist="38100" dir="2700000" algn="tl">
                  <a:srgbClr val="000000">
                    <a:alpha val="43137"/>
                  </a:srgbClr>
                </a:outerShdw>
              </a:effectLst>
              <a:latin typeface="+mn-lt"/>
            </a:endParaRPr>
          </a:p>
        </p:txBody>
      </p:sp>
      <p:sp>
        <p:nvSpPr>
          <p:cNvPr id="42012" name="Line 28"/>
          <p:cNvSpPr>
            <a:spLocks noChangeShapeType="1"/>
          </p:cNvSpPr>
          <p:nvPr/>
        </p:nvSpPr>
        <p:spPr bwMode="auto">
          <a:xfrm flipH="1">
            <a:off x="1828800" y="3429000"/>
            <a:ext cx="1295400" cy="1219200"/>
          </a:xfrm>
          <a:prstGeom prst="line">
            <a:avLst/>
          </a:prstGeom>
          <a:noFill/>
          <a:ln w="28575">
            <a:solidFill>
              <a:srgbClr val="FFC000"/>
            </a:solidFill>
            <a:round/>
            <a:headEnd/>
            <a:tailEnd/>
          </a:ln>
          <a:effectLst/>
        </p:spPr>
        <p:txBody>
          <a:bodyPr/>
          <a:lstStyle/>
          <a:p>
            <a:pPr fontAlgn="auto">
              <a:spcBef>
                <a:spcPts val="0"/>
              </a:spcBef>
              <a:spcAft>
                <a:spcPts val="0"/>
              </a:spcAft>
              <a:defRPr/>
            </a:pPr>
            <a:endParaRPr lang="en-US">
              <a:effectLst>
                <a:outerShdw blurRad="38100" dist="38100" dir="2700000" algn="tl">
                  <a:srgbClr val="000000">
                    <a:alpha val="43137"/>
                  </a:srgbClr>
                </a:outerShdw>
              </a:effectLst>
              <a:latin typeface="+mn-lt"/>
            </a:endParaRPr>
          </a:p>
        </p:txBody>
      </p:sp>
      <p:sp>
        <p:nvSpPr>
          <p:cNvPr id="42013" name="Line 29"/>
          <p:cNvSpPr>
            <a:spLocks noChangeShapeType="1"/>
          </p:cNvSpPr>
          <p:nvPr/>
        </p:nvSpPr>
        <p:spPr bwMode="auto">
          <a:xfrm>
            <a:off x="4191000" y="4191000"/>
            <a:ext cx="0" cy="1219200"/>
          </a:xfrm>
          <a:prstGeom prst="line">
            <a:avLst/>
          </a:prstGeom>
          <a:noFill/>
          <a:ln w="76200">
            <a:solidFill>
              <a:srgbClr val="FFC000"/>
            </a:solidFill>
            <a:round/>
            <a:headEnd/>
            <a:tailEnd/>
          </a:ln>
          <a:effectLst/>
        </p:spPr>
        <p:txBody>
          <a:bodyPr/>
          <a:lstStyle/>
          <a:p>
            <a:pPr fontAlgn="auto">
              <a:spcBef>
                <a:spcPts val="0"/>
              </a:spcBef>
              <a:spcAft>
                <a:spcPts val="0"/>
              </a:spcAft>
              <a:defRPr/>
            </a:pPr>
            <a:endParaRPr lang="en-US">
              <a:effectLst>
                <a:outerShdw blurRad="38100" dist="38100" dir="2700000" algn="tl">
                  <a:srgbClr val="000000">
                    <a:alpha val="43137"/>
                  </a:srgbClr>
                </a:outerShdw>
              </a:effectLst>
              <a:latin typeface="+mn-lt"/>
            </a:endParaRPr>
          </a:p>
        </p:txBody>
      </p:sp>
      <p:sp>
        <p:nvSpPr>
          <p:cNvPr id="28688" name="Text Box 30"/>
          <p:cNvSpPr txBox="1">
            <a:spLocks noChangeArrowheads="1"/>
          </p:cNvSpPr>
          <p:nvPr/>
        </p:nvSpPr>
        <p:spPr bwMode="auto">
          <a:xfrm>
            <a:off x="3581400" y="4419600"/>
            <a:ext cx="457200" cy="366713"/>
          </a:xfrm>
          <a:prstGeom prst="rect">
            <a:avLst/>
          </a:prstGeom>
          <a:noFill/>
          <a:ln w="9525">
            <a:noFill/>
            <a:miter lim="800000"/>
            <a:headEnd/>
            <a:tailEnd/>
          </a:ln>
        </p:spPr>
        <p:txBody>
          <a:bodyPr>
            <a:spAutoFit/>
          </a:bodyPr>
          <a:lstStyle/>
          <a:p>
            <a:pPr>
              <a:spcBef>
                <a:spcPct val="50000"/>
              </a:spcBef>
            </a:pPr>
            <a:r>
              <a:rPr lang="en-US" b="1">
                <a:solidFill>
                  <a:srgbClr val="FFC000"/>
                </a:solidFill>
              </a:rPr>
              <a:t>4”</a:t>
            </a:r>
          </a:p>
        </p:txBody>
      </p:sp>
      <p:pic>
        <p:nvPicPr>
          <p:cNvPr id="28689" name="Picture 31" descr="IMG_4303"/>
          <p:cNvPicPr>
            <a:picLocks noChangeAspect="1" noChangeArrowheads="1"/>
          </p:cNvPicPr>
          <p:nvPr/>
        </p:nvPicPr>
        <p:blipFill>
          <a:blip r:embed="rId3"/>
          <a:srcRect l="18518"/>
          <a:stretch>
            <a:fillRect/>
          </a:stretch>
        </p:blipFill>
        <p:spPr bwMode="auto">
          <a:xfrm>
            <a:off x="4800600" y="2438400"/>
            <a:ext cx="4343400" cy="3657600"/>
          </a:xfrm>
          <a:prstGeom prst="rect">
            <a:avLst/>
          </a:prstGeom>
          <a:noFill/>
          <a:ln w="38100">
            <a:solidFill>
              <a:srgbClr val="000000"/>
            </a:solidFill>
            <a:miter lim="800000"/>
            <a:headEnd/>
            <a:tailEnd/>
          </a:ln>
        </p:spPr>
      </p:pic>
      <p:sp>
        <p:nvSpPr>
          <p:cNvPr id="42016" name="Line 32"/>
          <p:cNvSpPr>
            <a:spLocks noChangeShapeType="1"/>
          </p:cNvSpPr>
          <p:nvPr/>
        </p:nvSpPr>
        <p:spPr bwMode="auto">
          <a:xfrm flipH="1">
            <a:off x="6172200" y="3352800"/>
            <a:ext cx="1524000" cy="1143000"/>
          </a:xfrm>
          <a:prstGeom prst="line">
            <a:avLst/>
          </a:prstGeom>
          <a:noFill/>
          <a:ln w="28575">
            <a:solidFill>
              <a:srgbClr val="FFC000"/>
            </a:solidFill>
            <a:round/>
            <a:headEnd/>
            <a:tailEnd/>
          </a:ln>
          <a:effectLst/>
        </p:spPr>
        <p:txBody>
          <a:bodyPr/>
          <a:lstStyle/>
          <a:p>
            <a:pPr fontAlgn="auto">
              <a:spcBef>
                <a:spcPts val="0"/>
              </a:spcBef>
              <a:spcAft>
                <a:spcPts val="0"/>
              </a:spcAft>
              <a:defRPr/>
            </a:pPr>
            <a:endParaRPr lang="en-US">
              <a:effectLst>
                <a:outerShdw blurRad="38100" dist="38100" dir="2700000" algn="tl">
                  <a:srgbClr val="000000">
                    <a:alpha val="43137"/>
                  </a:srgbClr>
                </a:outerShdw>
              </a:effectLst>
              <a:latin typeface="+mn-lt"/>
            </a:endParaRPr>
          </a:p>
        </p:txBody>
      </p:sp>
      <p:sp>
        <p:nvSpPr>
          <p:cNvPr id="42017" name="Line 33"/>
          <p:cNvSpPr>
            <a:spLocks noChangeShapeType="1"/>
          </p:cNvSpPr>
          <p:nvPr/>
        </p:nvSpPr>
        <p:spPr bwMode="auto">
          <a:xfrm flipH="1">
            <a:off x="5410200" y="4495800"/>
            <a:ext cx="762000" cy="914400"/>
          </a:xfrm>
          <a:prstGeom prst="line">
            <a:avLst/>
          </a:prstGeom>
          <a:noFill/>
          <a:ln w="28575">
            <a:solidFill>
              <a:srgbClr val="FFC000"/>
            </a:solidFill>
            <a:round/>
            <a:headEnd/>
            <a:tailEnd/>
          </a:ln>
          <a:effectLst/>
        </p:spPr>
        <p:txBody>
          <a:bodyPr/>
          <a:lstStyle/>
          <a:p>
            <a:pPr fontAlgn="auto">
              <a:spcBef>
                <a:spcPts val="0"/>
              </a:spcBef>
              <a:spcAft>
                <a:spcPts val="0"/>
              </a:spcAft>
              <a:defRPr/>
            </a:pPr>
            <a:endParaRPr lang="en-US">
              <a:effectLst>
                <a:outerShdw blurRad="38100" dist="38100" dir="2700000" algn="tl">
                  <a:srgbClr val="000000">
                    <a:alpha val="43137"/>
                  </a:srgbClr>
                </a:outerShdw>
              </a:effectLst>
              <a:latin typeface="+mn-lt"/>
            </a:endParaRPr>
          </a:p>
        </p:txBody>
      </p:sp>
      <p:sp>
        <p:nvSpPr>
          <p:cNvPr id="42018" name="Line 34"/>
          <p:cNvSpPr>
            <a:spLocks noChangeShapeType="1"/>
          </p:cNvSpPr>
          <p:nvPr/>
        </p:nvSpPr>
        <p:spPr bwMode="auto">
          <a:xfrm>
            <a:off x="8305800" y="4343400"/>
            <a:ext cx="0" cy="990600"/>
          </a:xfrm>
          <a:prstGeom prst="line">
            <a:avLst/>
          </a:prstGeom>
          <a:noFill/>
          <a:ln w="76200">
            <a:solidFill>
              <a:srgbClr val="FFC000"/>
            </a:solidFill>
            <a:round/>
            <a:headEnd/>
            <a:tailEnd/>
          </a:ln>
          <a:effectLst/>
        </p:spPr>
        <p:txBody>
          <a:bodyPr/>
          <a:lstStyle/>
          <a:p>
            <a:pPr fontAlgn="auto">
              <a:spcBef>
                <a:spcPts val="0"/>
              </a:spcBef>
              <a:spcAft>
                <a:spcPts val="0"/>
              </a:spcAft>
              <a:defRPr/>
            </a:pPr>
            <a:endParaRPr lang="en-US">
              <a:effectLst>
                <a:outerShdw blurRad="38100" dist="38100" dir="2700000" algn="tl">
                  <a:srgbClr val="000000">
                    <a:alpha val="43137"/>
                  </a:srgbClr>
                </a:outerShdw>
              </a:effectLst>
              <a:latin typeface="+mn-lt"/>
            </a:endParaRPr>
          </a:p>
        </p:txBody>
      </p:sp>
      <p:sp>
        <p:nvSpPr>
          <p:cNvPr id="28693" name="Text Box 35"/>
          <p:cNvSpPr txBox="1">
            <a:spLocks noChangeArrowheads="1"/>
          </p:cNvSpPr>
          <p:nvPr/>
        </p:nvSpPr>
        <p:spPr bwMode="auto">
          <a:xfrm>
            <a:off x="7696200" y="4648200"/>
            <a:ext cx="457200" cy="366713"/>
          </a:xfrm>
          <a:prstGeom prst="rect">
            <a:avLst/>
          </a:prstGeom>
          <a:noFill/>
          <a:ln w="9525">
            <a:noFill/>
            <a:miter lim="800000"/>
            <a:headEnd/>
            <a:tailEnd/>
          </a:ln>
        </p:spPr>
        <p:txBody>
          <a:bodyPr>
            <a:spAutoFit/>
          </a:bodyPr>
          <a:lstStyle/>
          <a:p>
            <a:pPr>
              <a:spcBef>
                <a:spcPct val="50000"/>
              </a:spcBef>
            </a:pPr>
            <a:r>
              <a:rPr lang="en-US" b="1">
                <a:solidFill>
                  <a:srgbClr val="FFC000"/>
                </a:solidFill>
              </a:rPr>
              <a:t>3”</a:t>
            </a:r>
          </a:p>
        </p:txBody>
      </p:sp>
      <p:sp>
        <p:nvSpPr>
          <p:cNvPr id="38935" name="Text Box 36"/>
          <p:cNvSpPr txBox="1">
            <a:spLocks noChangeArrowheads="1"/>
          </p:cNvSpPr>
          <p:nvPr/>
        </p:nvSpPr>
        <p:spPr bwMode="auto">
          <a:xfrm>
            <a:off x="381000" y="304800"/>
            <a:ext cx="8153400" cy="1066800"/>
          </a:xfrm>
          <a:prstGeom prst="rect">
            <a:avLst/>
          </a:prstGeom>
          <a:noFill/>
          <a:ln w="9525">
            <a:noFill/>
            <a:miter lim="800000"/>
            <a:headEnd/>
            <a:tailEnd/>
          </a:ln>
        </p:spPr>
        <p:txBody>
          <a:bodyPr>
            <a:spAutoFit/>
          </a:bodyPr>
          <a:lstStyle/>
          <a:p>
            <a:pPr fontAlgn="auto">
              <a:spcBef>
                <a:spcPct val="50000"/>
              </a:spcBef>
              <a:spcAft>
                <a:spcPts val="0"/>
              </a:spcAft>
              <a:defRPr/>
            </a:pPr>
            <a:r>
              <a:rPr lang="en-US" sz="3200" dirty="0">
                <a:solidFill>
                  <a:schemeClr val="tx2"/>
                </a:solidFill>
                <a:latin typeface="+mj-lt"/>
              </a:rPr>
              <a:t>The Effects of a Regular Toe Grab on the Stance Phase of the Stride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924"/>
                                        </p:tgtEl>
                                        <p:attrNameLst>
                                          <p:attrName>style.visibility</p:attrName>
                                        </p:attrNameLst>
                                      </p:cBhvr>
                                      <p:to>
                                        <p:strVal val="visible"/>
                                      </p:to>
                                    </p:set>
                                    <p:animEffect transition="in" filter="wipe(left)">
                                      <p:cBhvr>
                                        <p:cTn id="7" dur="1000"/>
                                        <p:tgtEl>
                                          <p:spTgt spid="389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Line 4"/>
          <p:cNvSpPr>
            <a:spLocks noChangeShapeType="1"/>
          </p:cNvSpPr>
          <p:nvPr/>
        </p:nvSpPr>
        <p:spPr bwMode="auto">
          <a:xfrm>
            <a:off x="3962400" y="4419600"/>
            <a:ext cx="0" cy="914400"/>
          </a:xfrm>
          <a:prstGeom prst="line">
            <a:avLst/>
          </a:prstGeom>
          <a:noFill/>
          <a:ln w="76200">
            <a:solidFill>
              <a:schemeClr val="accent1"/>
            </a:solidFill>
            <a:round/>
            <a:headEnd/>
            <a:tailEnd/>
          </a:ln>
          <a:effectLst/>
        </p:spPr>
        <p:txBody>
          <a:bodyPr/>
          <a:lstStyle/>
          <a:p>
            <a:pPr fontAlgn="auto">
              <a:spcBef>
                <a:spcPts val="0"/>
              </a:spcBef>
              <a:spcAft>
                <a:spcPts val="0"/>
              </a:spcAft>
              <a:defRPr/>
            </a:pPr>
            <a:endParaRPr lang="en-US">
              <a:effectLst>
                <a:outerShdw blurRad="38100" dist="38100" dir="2700000" algn="tl">
                  <a:srgbClr val="000000">
                    <a:alpha val="43137"/>
                  </a:srgbClr>
                </a:outerShdw>
              </a:effectLst>
              <a:latin typeface="+mn-lt"/>
            </a:endParaRPr>
          </a:p>
        </p:txBody>
      </p:sp>
      <p:sp>
        <p:nvSpPr>
          <p:cNvPr id="43013" name="Line 5"/>
          <p:cNvSpPr>
            <a:spLocks noChangeShapeType="1"/>
          </p:cNvSpPr>
          <p:nvPr/>
        </p:nvSpPr>
        <p:spPr bwMode="auto">
          <a:xfrm>
            <a:off x="8382000" y="4800600"/>
            <a:ext cx="0" cy="381000"/>
          </a:xfrm>
          <a:prstGeom prst="line">
            <a:avLst/>
          </a:prstGeom>
          <a:noFill/>
          <a:ln w="76200">
            <a:solidFill>
              <a:schemeClr val="accent1"/>
            </a:solidFill>
            <a:round/>
            <a:headEnd/>
            <a:tailEnd/>
          </a:ln>
          <a:effectLst/>
        </p:spPr>
        <p:txBody>
          <a:bodyPr/>
          <a:lstStyle/>
          <a:p>
            <a:pPr fontAlgn="auto">
              <a:spcBef>
                <a:spcPts val="0"/>
              </a:spcBef>
              <a:spcAft>
                <a:spcPts val="0"/>
              </a:spcAft>
              <a:defRPr/>
            </a:pPr>
            <a:endParaRPr lang="en-US">
              <a:effectLst>
                <a:outerShdw blurRad="38100" dist="38100" dir="2700000" algn="tl">
                  <a:srgbClr val="000000">
                    <a:alpha val="43137"/>
                  </a:srgbClr>
                </a:outerShdw>
              </a:effectLst>
              <a:latin typeface="+mn-lt"/>
            </a:endParaRPr>
          </a:p>
        </p:txBody>
      </p:sp>
      <p:sp>
        <p:nvSpPr>
          <p:cNvPr id="43014" name="Line 6"/>
          <p:cNvSpPr>
            <a:spLocks noChangeShapeType="1"/>
          </p:cNvSpPr>
          <p:nvPr/>
        </p:nvSpPr>
        <p:spPr bwMode="auto">
          <a:xfrm flipH="1">
            <a:off x="5867400" y="3886200"/>
            <a:ext cx="1828800" cy="457200"/>
          </a:xfrm>
          <a:prstGeom prst="line">
            <a:avLst/>
          </a:prstGeom>
          <a:noFill/>
          <a:ln w="28575">
            <a:solidFill>
              <a:schemeClr val="accent1"/>
            </a:solidFill>
            <a:round/>
            <a:headEnd/>
            <a:tailEnd/>
          </a:ln>
          <a:effectLst/>
        </p:spPr>
        <p:txBody>
          <a:bodyPr/>
          <a:lstStyle/>
          <a:p>
            <a:pPr fontAlgn="auto">
              <a:spcBef>
                <a:spcPts val="0"/>
              </a:spcBef>
              <a:spcAft>
                <a:spcPts val="0"/>
              </a:spcAft>
              <a:defRPr/>
            </a:pPr>
            <a:endParaRPr lang="en-US">
              <a:effectLst>
                <a:outerShdw blurRad="38100" dist="38100" dir="2700000" algn="tl">
                  <a:srgbClr val="000000">
                    <a:alpha val="43137"/>
                  </a:srgbClr>
                </a:outerShdw>
              </a:effectLst>
              <a:latin typeface="+mn-lt"/>
            </a:endParaRPr>
          </a:p>
        </p:txBody>
      </p:sp>
      <p:sp>
        <p:nvSpPr>
          <p:cNvPr id="43015" name="Line 7"/>
          <p:cNvSpPr>
            <a:spLocks noChangeShapeType="1"/>
          </p:cNvSpPr>
          <p:nvPr/>
        </p:nvSpPr>
        <p:spPr bwMode="auto">
          <a:xfrm flipH="1">
            <a:off x="5029200" y="4343400"/>
            <a:ext cx="838200" cy="914400"/>
          </a:xfrm>
          <a:prstGeom prst="line">
            <a:avLst/>
          </a:prstGeom>
          <a:noFill/>
          <a:ln w="28575">
            <a:solidFill>
              <a:schemeClr val="accent1"/>
            </a:solidFill>
            <a:round/>
            <a:headEnd/>
            <a:tailEnd/>
          </a:ln>
          <a:effectLst/>
        </p:spPr>
        <p:txBody>
          <a:bodyPr/>
          <a:lstStyle/>
          <a:p>
            <a:pPr fontAlgn="auto">
              <a:spcBef>
                <a:spcPts val="0"/>
              </a:spcBef>
              <a:spcAft>
                <a:spcPts val="0"/>
              </a:spcAft>
              <a:defRPr/>
            </a:pPr>
            <a:endParaRPr lang="en-US">
              <a:effectLst>
                <a:outerShdw blurRad="38100" dist="38100" dir="2700000" algn="tl">
                  <a:srgbClr val="000000">
                    <a:alpha val="43137"/>
                  </a:srgbClr>
                </a:outerShdw>
              </a:effectLst>
              <a:latin typeface="+mn-lt"/>
            </a:endParaRPr>
          </a:p>
        </p:txBody>
      </p:sp>
      <p:sp>
        <p:nvSpPr>
          <p:cNvPr id="29701" name="Text Box 8"/>
          <p:cNvSpPr txBox="1">
            <a:spLocks noChangeArrowheads="1"/>
          </p:cNvSpPr>
          <p:nvPr/>
        </p:nvSpPr>
        <p:spPr bwMode="auto">
          <a:xfrm>
            <a:off x="3352800" y="4800600"/>
            <a:ext cx="533400" cy="366713"/>
          </a:xfrm>
          <a:prstGeom prst="rect">
            <a:avLst/>
          </a:prstGeom>
          <a:noFill/>
          <a:ln w="9525">
            <a:noFill/>
            <a:miter lim="800000"/>
            <a:headEnd/>
            <a:tailEnd/>
          </a:ln>
        </p:spPr>
        <p:txBody>
          <a:bodyPr>
            <a:spAutoFit/>
          </a:bodyPr>
          <a:lstStyle/>
          <a:p>
            <a:pPr>
              <a:spcBef>
                <a:spcPct val="50000"/>
              </a:spcBef>
            </a:pPr>
            <a:r>
              <a:rPr lang="en-US" b="1">
                <a:solidFill>
                  <a:schemeClr val="accent1"/>
                </a:solidFill>
              </a:rPr>
              <a:t>3”</a:t>
            </a:r>
          </a:p>
        </p:txBody>
      </p:sp>
      <p:sp>
        <p:nvSpPr>
          <p:cNvPr id="29702" name="Text Box 9"/>
          <p:cNvSpPr txBox="1">
            <a:spLocks noChangeArrowheads="1"/>
          </p:cNvSpPr>
          <p:nvPr/>
        </p:nvSpPr>
        <p:spPr bwMode="auto">
          <a:xfrm>
            <a:off x="7543800" y="4876800"/>
            <a:ext cx="762000" cy="366713"/>
          </a:xfrm>
          <a:prstGeom prst="rect">
            <a:avLst/>
          </a:prstGeom>
          <a:noFill/>
          <a:ln w="9525">
            <a:noFill/>
            <a:miter lim="800000"/>
            <a:headEnd/>
            <a:tailEnd/>
          </a:ln>
        </p:spPr>
        <p:txBody>
          <a:bodyPr>
            <a:spAutoFit/>
          </a:bodyPr>
          <a:lstStyle/>
          <a:p>
            <a:pPr>
              <a:spcBef>
                <a:spcPct val="50000"/>
              </a:spcBef>
            </a:pPr>
            <a:r>
              <a:rPr lang="en-US" b="1">
                <a:solidFill>
                  <a:schemeClr val="accent1"/>
                </a:solidFill>
              </a:rPr>
              <a:t>1.5”</a:t>
            </a:r>
          </a:p>
        </p:txBody>
      </p:sp>
      <p:sp>
        <p:nvSpPr>
          <p:cNvPr id="43018" name="Line 10"/>
          <p:cNvSpPr>
            <a:spLocks noChangeShapeType="1"/>
          </p:cNvSpPr>
          <p:nvPr/>
        </p:nvSpPr>
        <p:spPr bwMode="auto">
          <a:xfrm flipV="1">
            <a:off x="762000" y="4572000"/>
            <a:ext cx="685800" cy="990600"/>
          </a:xfrm>
          <a:prstGeom prst="line">
            <a:avLst/>
          </a:prstGeom>
          <a:noFill/>
          <a:ln w="28575">
            <a:solidFill>
              <a:schemeClr val="accent1"/>
            </a:solidFill>
            <a:round/>
            <a:headEnd/>
            <a:tailEnd/>
          </a:ln>
          <a:effectLst/>
        </p:spPr>
        <p:txBody>
          <a:bodyPr/>
          <a:lstStyle/>
          <a:p>
            <a:pPr fontAlgn="auto">
              <a:spcBef>
                <a:spcPts val="0"/>
              </a:spcBef>
              <a:spcAft>
                <a:spcPts val="0"/>
              </a:spcAft>
              <a:defRPr/>
            </a:pPr>
            <a:endParaRPr lang="en-US">
              <a:effectLst>
                <a:outerShdw blurRad="38100" dist="38100" dir="2700000" algn="tl">
                  <a:srgbClr val="000000">
                    <a:alpha val="43137"/>
                  </a:srgbClr>
                </a:outerShdw>
              </a:effectLst>
              <a:latin typeface="+mn-lt"/>
            </a:endParaRPr>
          </a:p>
        </p:txBody>
      </p:sp>
      <p:sp>
        <p:nvSpPr>
          <p:cNvPr id="43019" name="Line 11"/>
          <p:cNvSpPr>
            <a:spLocks noChangeShapeType="1"/>
          </p:cNvSpPr>
          <p:nvPr/>
        </p:nvSpPr>
        <p:spPr bwMode="auto">
          <a:xfrm flipV="1">
            <a:off x="1447800" y="3581400"/>
            <a:ext cx="1600200" cy="990600"/>
          </a:xfrm>
          <a:prstGeom prst="line">
            <a:avLst/>
          </a:prstGeom>
          <a:noFill/>
          <a:ln w="28575">
            <a:solidFill>
              <a:schemeClr val="accent1"/>
            </a:solidFill>
            <a:round/>
            <a:headEnd/>
            <a:tailEnd/>
          </a:ln>
          <a:effectLst/>
        </p:spPr>
        <p:txBody>
          <a:bodyPr/>
          <a:lstStyle/>
          <a:p>
            <a:pPr fontAlgn="auto">
              <a:spcBef>
                <a:spcPts val="0"/>
              </a:spcBef>
              <a:spcAft>
                <a:spcPts val="0"/>
              </a:spcAft>
              <a:defRPr/>
            </a:pPr>
            <a:endParaRPr lang="en-US">
              <a:effectLst>
                <a:outerShdw blurRad="38100" dist="38100" dir="2700000" algn="tl">
                  <a:srgbClr val="000000">
                    <a:alpha val="43137"/>
                  </a:srgbClr>
                </a:outerShdw>
              </a:effectLst>
              <a:latin typeface="+mn-lt"/>
            </a:endParaRPr>
          </a:p>
        </p:txBody>
      </p:sp>
      <p:sp>
        <p:nvSpPr>
          <p:cNvPr id="29705" name="Text Box 12"/>
          <p:cNvSpPr txBox="1">
            <a:spLocks noChangeArrowheads="1"/>
          </p:cNvSpPr>
          <p:nvPr/>
        </p:nvSpPr>
        <p:spPr bwMode="auto">
          <a:xfrm>
            <a:off x="762000" y="6324600"/>
            <a:ext cx="3352800" cy="366713"/>
          </a:xfrm>
          <a:prstGeom prst="rect">
            <a:avLst/>
          </a:prstGeom>
          <a:noFill/>
          <a:ln w="9525">
            <a:noFill/>
            <a:miter lim="800000"/>
            <a:headEnd/>
            <a:tailEnd/>
          </a:ln>
        </p:spPr>
        <p:txBody>
          <a:bodyPr>
            <a:spAutoFit/>
          </a:bodyPr>
          <a:lstStyle/>
          <a:p>
            <a:pPr algn="ctr">
              <a:spcBef>
                <a:spcPct val="50000"/>
              </a:spcBef>
            </a:pPr>
            <a:r>
              <a:rPr lang="en-US"/>
              <a:t>3000 lbs</a:t>
            </a:r>
          </a:p>
        </p:txBody>
      </p:sp>
      <p:sp>
        <p:nvSpPr>
          <p:cNvPr id="29706" name="Text Box 13"/>
          <p:cNvSpPr txBox="1">
            <a:spLocks noChangeArrowheads="1"/>
          </p:cNvSpPr>
          <p:nvPr/>
        </p:nvSpPr>
        <p:spPr bwMode="auto">
          <a:xfrm>
            <a:off x="5029200" y="6324600"/>
            <a:ext cx="3352800" cy="366713"/>
          </a:xfrm>
          <a:prstGeom prst="rect">
            <a:avLst/>
          </a:prstGeom>
          <a:noFill/>
          <a:ln w="9525">
            <a:noFill/>
            <a:miter lim="800000"/>
            <a:headEnd/>
            <a:tailEnd/>
          </a:ln>
        </p:spPr>
        <p:txBody>
          <a:bodyPr>
            <a:spAutoFit/>
          </a:bodyPr>
          <a:lstStyle/>
          <a:p>
            <a:pPr algn="ctr">
              <a:spcBef>
                <a:spcPct val="50000"/>
              </a:spcBef>
            </a:pPr>
            <a:r>
              <a:rPr lang="en-US"/>
              <a:t>3000 lbs</a:t>
            </a:r>
          </a:p>
        </p:txBody>
      </p:sp>
      <p:sp>
        <p:nvSpPr>
          <p:cNvPr id="39948" name="Rectangle 16"/>
          <p:cNvSpPr>
            <a:spLocks noChangeArrowheads="1"/>
          </p:cNvSpPr>
          <p:nvPr/>
        </p:nvSpPr>
        <p:spPr bwMode="auto">
          <a:xfrm>
            <a:off x="457200" y="1524000"/>
            <a:ext cx="8153400" cy="701675"/>
          </a:xfrm>
          <a:prstGeom prst="rect">
            <a:avLst/>
          </a:prstGeom>
          <a:noFill/>
          <a:ln w="9525">
            <a:noFill/>
            <a:miter lim="800000"/>
            <a:headEnd/>
            <a:tailEnd/>
          </a:ln>
        </p:spPr>
        <p:txBody>
          <a:bodyPr>
            <a:spAutoFit/>
          </a:bodyPr>
          <a:lstStyle/>
          <a:p>
            <a:pPr>
              <a:spcBef>
                <a:spcPct val="50000"/>
              </a:spcBef>
            </a:pPr>
            <a:r>
              <a:rPr lang="en-US" sz="2000"/>
              <a:t>The toe grab results in an increased tension on the suspensory apparatus and more compression of the heels</a:t>
            </a:r>
          </a:p>
        </p:txBody>
      </p:sp>
      <p:pic>
        <p:nvPicPr>
          <p:cNvPr id="29708" name="Picture 18" descr="IMG_4306"/>
          <p:cNvPicPr>
            <a:picLocks noChangeAspect="1" noChangeArrowheads="1"/>
          </p:cNvPicPr>
          <p:nvPr/>
        </p:nvPicPr>
        <p:blipFill>
          <a:blip r:embed="rId2"/>
          <a:srcRect l="19887"/>
          <a:stretch>
            <a:fillRect/>
          </a:stretch>
        </p:blipFill>
        <p:spPr bwMode="auto">
          <a:xfrm>
            <a:off x="4770438" y="2438400"/>
            <a:ext cx="4373562" cy="3640138"/>
          </a:xfrm>
          <a:prstGeom prst="rect">
            <a:avLst/>
          </a:prstGeom>
          <a:noFill/>
          <a:ln w="38100">
            <a:solidFill>
              <a:srgbClr val="000000"/>
            </a:solidFill>
            <a:miter lim="800000"/>
            <a:headEnd/>
            <a:tailEnd/>
          </a:ln>
        </p:spPr>
      </p:pic>
      <p:pic>
        <p:nvPicPr>
          <p:cNvPr id="29709" name="Picture 19" descr="IMG_4298"/>
          <p:cNvPicPr>
            <a:picLocks noChangeAspect="1" noChangeArrowheads="1"/>
          </p:cNvPicPr>
          <p:nvPr/>
        </p:nvPicPr>
        <p:blipFill>
          <a:blip r:embed="rId3"/>
          <a:srcRect l="20564"/>
          <a:stretch>
            <a:fillRect/>
          </a:stretch>
        </p:blipFill>
        <p:spPr bwMode="auto">
          <a:xfrm>
            <a:off x="381000" y="2438400"/>
            <a:ext cx="4343400" cy="3646488"/>
          </a:xfrm>
          <a:prstGeom prst="rect">
            <a:avLst/>
          </a:prstGeom>
          <a:noFill/>
          <a:ln w="38100">
            <a:solidFill>
              <a:srgbClr val="000000"/>
            </a:solidFill>
            <a:miter lim="800000"/>
            <a:headEnd/>
            <a:tailEnd/>
          </a:ln>
        </p:spPr>
      </p:pic>
      <p:sp>
        <p:nvSpPr>
          <p:cNvPr id="43028" name="Line 20"/>
          <p:cNvSpPr>
            <a:spLocks noChangeShapeType="1"/>
          </p:cNvSpPr>
          <p:nvPr/>
        </p:nvSpPr>
        <p:spPr bwMode="auto">
          <a:xfrm>
            <a:off x="4160838" y="4419600"/>
            <a:ext cx="0" cy="914400"/>
          </a:xfrm>
          <a:prstGeom prst="line">
            <a:avLst/>
          </a:prstGeom>
          <a:noFill/>
          <a:ln w="76200">
            <a:solidFill>
              <a:srgbClr val="FFC000"/>
            </a:solidFill>
            <a:round/>
            <a:headEnd/>
            <a:tailEnd/>
          </a:ln>
          <a:effectLst/>
        </p:spPr>
        <p:txBody>
          <a:bodyPr/>
          <a:lstStyle/>
          <a:p>
            <a:pPr fontAlgn="auto">
              <a:spcBef>
                <a:spcPts val="0"/>
              </a:spcBef>
              <a:spcAft>
                <a:spcPts val="0"/>
              </a:spcAft>
              <a:defRPr/>
            </a:pPr>
            <a:endParaRPr lang="en-US">
              <a:effectLst>
                <a:outerShdw blurRad="38100" dist="38100" dir="2700000" algn="tl">
                  <a:srgbClr val="000000">
                    <a:alpha val="43137"/>
                  </a:srgbClr>
                </a:outerShdw>
              </a:effectLst>
              <a:latin typeface="+mn-lt"/>
            </a:endParaRPr>
          </a:p>
        </p:txBody>
      </p:sp>
      <p:sp>
        <p:nvSpPr>
          <p:cNvPr id="43029" name="Line 21"/>
          <p:cNvSpPr>
            <a:spLocks noChangeShapeType="1"/>
          </p:cNvSpPr>
          <p:nvPr/>
        </p:nvSpPr>
        <p:spPr bwMode="auto">
          <a:xfrm>
            <a:off x="8580438" y="4800600"/>
            <a:ext cx="0" cy="381000"/>
          </a:xfrm>
          <a:prstGeom prst="line">
            <a:avLst/>
          </a:prstGeom>
          <a:noFill/>
          <a:ln w="76200">
            <a:solidFill>
              <a:srgbClr val="FFC000"/>
            </a:solidFill>
            <a:round/>
            <a:headEnd/>
            <a:tailEnd/>
          </a:ln>
          <a:effectLst/>
        </p:spPr>
        <p:txBody>
          <a:bodyPr/>
          <a:lstStyle/>
          <a:p>
            <a:pPr fontAlgn="auto">
              <a:spcBef>
                <a:spcPts val="0"/>
              </a:spcBef>
              <a:spcAft>
                <a:spcPts val="0"/>
              </a:spcAft>
              <a:defRPr/>
            </a:pPr>
            <a:endParaRPr lang="en-US">
              <a:effectLst>
                <a:outerShdw blurRad="38100" dist="38100" dir="2700000" algn="tl">
                  <a:srgbClr val="000000">
                    <a:alpha val="43137"/>
                  </a:srgbClr>
                </a:outerShdw>
              </a:effectLst>
              <a:latin typeface="+mn-lt"/>
            </a:endParaRPr>
          </a:p>
        </p:txBody>
      </p:sp>
      <p:sp>
        <p:nvSpPr>
          <p:cNvPr id="43030" name="Line 22"/>
          <p:cNvSpPr>
            <a:spLocks noChangeShapeType="1"/>
          </p:cNvSpPr>
          <p:nvPr/>
        </p:nvSpPr>
        <p:spPr bwMode="auto">
          <a:xfrm flipH="1">
            <a:off x="6065838" y="3886200"/>
            <a:ext cx="1828800" cy="457200"/>
          </a:xfrm>
          <a:prstGeom prst="line">
            <a:avLst/>
          </a:prstGeom>
          <a:noFill/>
          <a:ln w="28575">
            <a:solidFill>
              <a:srgbClr val="FFC000"/>
            </a:solidFill>
            <a:round/>
            <a:headEnd/>
            <a:tailEnd/>
          </a:ln>
          <a:effectLst/>
        </p:spPr>
        <p:txBody>
          <a:bodyPr/>
          <a:lstStyle/>
          <a:p>
            <a:pPr fontAlgn="auto">
              <a:spcBef>
                <a:spcPts val="0"/>
              </a:spcBef>
              <a:spcAft>
                <a:spcPts val="0"/>
              </a:spcAft>
              <a:defRPr/>
            </a:pPr>
            <a:endParaRPr lang="en-US">
              <a:effectLst>
                <a:outerShdw blurRad="38100" dist="38100" dir="2700000" algn="tl">
                  <a:srgbClr val="000000">
                    <a:alpha val="43137"/>
                  </a:srgbClr>
                </a:outerShdw>
              </a:effectLst>
              <a:latin typeface="+mn-lt"/>
            </a:endParaRPr>
          </a:p>
        </p:txBody>
      </p:sp>
      <p:sp>
        <p:nvSpPr>
          <p:cNvPr id="43031" name="Line 23"/>
          <p:cNvSpPr>
            <a:spLocks noChangeShapeType="1"/>
          </p:cNvSpPr>
          <p:nvPr/>
        </p:nvSpPr>
        <p:spPr bwMode="auto">
          <a:xfrm flipH="1">
            <a:off x="5227638" y="4343400"/>
            <a:ext cx="838200" cy="914400"/>
          </a:xfrm>
          <a:prstGeom prst="line">
            <a:avLst/>
          </a:prstGeom>
          <a:noFill/>
          <a:ln w="28575">
            <a:solidFill>
              <a:srgbClr val="FFC000"/>
            </a:solidFill>
            <a:round/>
            <a:headEnd/>
            <a:tailEnd/>
          </a:ln>
          <a:effectLst/>
        </p:spPr>
        <p:txBody>
          <a:bodyPr/>
          <a:lstStyle/>
          <a:p>
            <a:pPr fontAlgn="auto">
              <a:spcBef>
                <a:spcPts val="0"/>
              </a:spcBef>
              <a:spcAft>
                <a:spcPts val="0"/>
              </a:spcAft>
              <a:defRPr/>
            </a:pPr>
            <a:endParaRPr lang="en-US">
              <a:effectLst>
                <a:outerShdw blurRad="38100" dist="38100" dir="2700000" algn="tl">
                  <a:srgbClr val="000000">
                    <a:alpha val="43137"/>
                  </a:srgbClr>
                </a:outerShdw>
              </a:effectLst>
              <a:latin typeface="+mn-lt"/>
            </a:endParaRPr>
          </a:p>
        </p:txBody>
      </p:sp>
      <p:sp>
        <p:nvSpPr>
          <p:cNvPr id="29714" name="Text Box 24"/>
          <p:cNvSpPr txBox="1">
            <a:spLocks noChangeArrowheads="1"/>
          </p:cNvSpPr>
          <p:nvPr/>
        </p:nvSpPr>
        <p:spPr bwMode="auto">
          <a:xfrm>
            <a:off x="3551238" y="4800600"/>
            <a:ext cx="533400" cy="366713"/>
          </a:xfrm>
          <a:prstGeom prst="rect">
            <a:avLst/>
          </a:prstGeom>
          <a:noFill/>
          <a:ln w="9525">
            <a:noFill/>
            <a:miter lim="800000"/>
            <a:headEnd/>
            <a:tailEnd/>
          </a:ln>
        </p:spPr>
        <p:txBody>
          <a:bodyPr>
            <a:spAutoFit/>
          </a:bodyPr>
          <a:lstStyle/>
          <a:p>
            <a:pPr>
              <a:spcBef>
                <a:spcPct val="50000"/>
              </a:spcBef>
            </a:pPr>
            <a:r>
              <a:rPr lang="en-US" b="1">
                <a:solidFill>
                  <a:srgbClr val="FFC000"/>
                </a:solidFill>
              </a:rPr>
              <a:t>3”</a:t>
            </a:r>
          </a:p>
        </p:txBody>
      </p:sp>
      <p:sp>
        <p:nvSpPr>
          <p:cNvPr id="29715" name="Text Box 25"/>
          <p:cNvSpPr txBox="1">
            <a:spLocks noChangeArrowheads="1"/>
          </p:cNvSpPr>
          <p:nvPr/>
        </p:nvSpPr>
        <p:spPr bwMode="auto">
          <a:xfrm>
            <a:off x="7742238" y="4876800"/>
            <a:ext cx="762000" cy="366713"/>
          </a:xfrm>
          <a:prstGeom prst="rect">
            <a:avLst/>
          </a:prstGeom>
          <a:noFill/>
          <a:ln w="9525">
            <a:noFill/>
            <a:miter lim="800000"/>
            <a:headEnd/>
            <a:tailEnd/>
          </a:ln>
        </p:spPr>
        <p:txBody>
          <a:bodyPr>
            <a:spAutoFit/>
          </a:bodyPr>
          <a:lstStyle/>
          <a:p>
            <a:pPr>
              <a:spcBef>
                <a:spcPct val="50000"/>
              </a:spcBef>
            </a:pPr>
            <a:r>
              <a:rPr lang="en-US" b="1">
                <a:solidFill>
                  <a:srgbClr val="FFC000"/>
                </a:solidFill>
              </a:rPr>
              <a:t>1.5”</a:t>
            </a:r>
          </a:p>
        </p:txBody>
      </p:sp>
      <p:sp>
        <p:nvSpPr>
          <p:cNvPr id="43034" name="Line 26"/>
          <p:cNvSpPr>
            <a:spLocks noChangeShapeType="1"/>
          </p:cNvSpPr>
          <p:nvPr/>
        </p:nvSpPr>
        <p:spPr bwMode="auto">
          <a:xfrm flipV="1">
            <a:off x="960438" y="4572000"/>
            <a:ext cx="685800" cy="990600"/>
          </a:xfrm>
          <a:prstGeom prst="line">
            <a:avLst/>
          </a:prstGeom>
          <a:noFill/>
          <a:ln w="28575">
            <a:solidFill>
              <a:srgbClr val="FFC000"/>
            </a:solidFill>
            <a:round/>
            <a:headEnd/>
            <a:tailEnd/>
          </a:ln>
          <a:effectLst/>
        </p:spPr>
        <p:txBody>
          <a:bodyPr/>
          <a:lstStyle/>
          <a:p>
            <a:pPr fontAlgn="auto">
              <a:spcBef>
                <a:spcPts val="0"/>
              </a:spcBef>
              <a:spcAft>
                <a:spcPts val="0"/>
              </a:spcAft>
              <a:defRPr/>
            </a:pPr>
            <a:endParaRPr lang="en-US">
              <a:effectLst>
                <a:outerShdw blurRad="38100" dist="38100" dir="2700000" algn="tl">
                  <a:srgbClr val="000000">
                    <a:alpha val="43137"/>
                  </a:srgbClr>
                </a:outerShdw>
              </a:effectLst>
              <a:latin typeface="+mn-lt"/>
            </a:endParaRPr>
          </a:p>
        </p:txBody>
      </p:sp>
      <p:sp>
        <p:nvSpPr>
          <p:cNvPr id="43035" name="Line 27"/>
          <p:cNvSpPr>
            <a:spLocks noChangeShapeType="1"/>
          </p:cNvSpPr>
          <p:nvPr/>
        </p:nvSpPr>
        <p:spPr bwMode="auto">
          <a:xfrm flipV="1">
            <a:off x="1646238" y="3581400"/>
            <a:ext cx="1600200" cy="990600"/>
          </a:xfrm>
          <a:prstGeom prst="line">
            <a:avLst/>
          </a:prstGeom>
          <a:noFill/>
          <a:ln w="28575">
            <a:solidFill>
              <a:srgbClr val="FFC000"/>
            </a:solidFill>
            <a:round/>
            <a:headEnd/>
            <a:tailEnd/>
          </a:ln>
          <a:effectLst/>
        </p:spPr>
        <p:txBody>
          <a:bodyPr/>
          <a:lstStyle/>
          <a:p>
            <a:pPr fontAlgn="auto">
              <a:spcBef>
                <a:spcPts val="0"/>
              </a:spcBef>
              <a:spcAft>
                <a:spcPts val="0"/>
              </a:spcAft>
              <a:defRPr/>
            </a:pPr>
            <a:endParaRPr lang="en-US">
              <a:effectLst>
                <a:outerShdw blurRad="38100" dist="38100" dir="2700000" algn="tl">
                  <a:srgbClr val="000000">
                    <a:alpha val="43137"/>
                  </a:srgbClr>
                </a:outerShdw>
              </a:effectLst>
              <a:latin typeface="+mn-lt"/>
            </a:endParaRPr>
          </a:p>
        </p:txBody>
      </p:sp>
      <p:sp>
        <p:nvSpPr>
          <p:cNvPr id="39959" name="Text Box 28"/>
          <p:cNvSpPr txBox="1">
            <a:spLocks noChangeArrowheads="1"/>
          </p:cNvSpPr>
          <p:nvPr/>
        </p:nvSpPr>
        <p:spPr bwMode="auto">
          <a:xfrm>
            <a:off x="381000" y="304800"/>
            <a:ext cx="8153400" cy="1066800"/>
          </a:xfrm>
          <a:prstGeom prst="rect">
            <a:avLst/>
          </a:prstGeom>
          <a:noFill/>
          <a:ln w="9525">
            <a:noFill/>
            <a:miter lim="800000"/>
            <a:headEnd/>
            <a:tailEnd/>
          </a:ln>
        </p:spPr>
        <p:txBody>
          <a:bodyPr>
            <a:spAutoFit/>
          </a:bodyPr>
          <a:lstStyle/>
          <a:p>
            <a:pPr fontAlgn="auto">
              <a:spcBef>
                <a:spcPct val="50000"/>
              </a:spcBef>
              <a:spcAft>
                <a:spcPts val="0"/>
              </a:spcAft>
              <a:defRPr/>
            </a:pPr>
            <a:r>
              <a:rPr lang="en-US" sz="3200" dirty="0">
                <a:solidFill>
                  <a:schemeClr val="tx2"/>
                </a:solidFill>
                <a:latin typeface="+mj-lt"/>
              </a:rPr>
              <a:t>The Effects of a Regular Toe Grab on the Stance Phase of the Stride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948"/>
                                        </p:tgtEl>
                                        <p:attrNameLst>
                                          <p:attrName>style.visibility</p:attrName>
                                        </p:attrNameLst>
                                      </p:cBhvr>
                                      <p:to>
                                        <p:strVal val="visible"/>
                                      </p:to>
                                    </p:set>
                                    <p:animEffect transition="in" filter="wipe(left)">
                                      <p:cBhvr>
                                        <p:cTn id="7" dur="1000"/>
                                        <p:tgtEl>
                                          <p:spTgt spid="399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Bef>
                <a:spcPts val="0"/>
              </a:spcBef>
              <a:spcAft>
                <a:spcPts val="0"/>
              </a:spcAft>
              <a:defRPr/>
            </a:pPr>
            <a:r>
              <a:rPr>
                <a:solidFill>
                  <a:schemeClr val="tx2">
                    <a:shade val="85000"/>
                    <a:satMod val="150000"/>
                  </a:schemeClr>
                </a:solidFill>
              </a:rPr>
              <a:t>C</a:t>
            </a:r>
            <a:r>
              <a:rPr>
                <a:solidFill>
                  <a:schemeClr val="tx2">
                    <a:shade val="85000"/>
                    <a:satMod val="150000"/>
                  </a:schemeClr>
                </a:solidFill>
              </a:rPr>
              <a:t>lipping heels</a:t>
            </a:r>
            <a:endParaRPr>
              <a:solidFill>
                <a:schemeClr val="tx2">
                  <a:shade val="85000"/>
                  <a:satMod val="150000"/>
                </a:schemeClr>
              </a:solidFill>
            </a:endParaRPr>
          </a:p>
        </p:txBody>
      </p:sp>
      <p:pic>
        <p:nvPicPr>
          <p:cNvPr id="31746" name="Content Placeholder 3" descr="IMG_5058.JPG"/>
          <p:cNvPicPr>
            <a:picLocks noGrp="1" noChangeAspect="1"/>
          </p:cNvPicPr>
          <p:nvPr>
            <p:ph idx="1"/>
          </p:nvPr>
        </p:nvPicPr>
        <p:blipFill>
          <a:blip r:embed="rId2"/>
          <a:srcRect/>
          <a:stretch>
            <a:fillRect/>
          </a:stretch>
        </p:blipFill>
        <p:spPr>
          <a:xfrm>
            <a:off x="1177925" y="1600200"/>
            <a:ext cx="6788150" cy="4525963"/>
          </a:xfrm>
          <a:ln w="38100">
            <a:solidFill>
              <a:schemeClr val="tx1"/>
            </a:solid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Bef>
                <a:spcPts val="0"/>
              </a:spcBef>
              <a:spcAft>
                <a:spcPts val="0"/>
              </a:spcAft>
              <a:defRPr/>
            </a:pPr>
            <a:r>
              <a:rPr>
                <a:solidFill>
                  <a:schemeClr val="tx2">
                    <a:shade val="85000"/>
                    <a:satMod val="150000"/>
                  </a:schemeClr>
                </a:solidFill>
              </a:rPr>
              <a:t>C</a:t>
            </a:r>
            <a:r>
              <a:rPr>
                <a:solidFill>
                  <a:schemeClr val="tx2">
                    <a:shade val="85000"/>
                    <a:satMod val="150000"/>
                  </a:schemeClr>
                </a:solidFill>
              </a:rPr>
              <a:t>lose up of toe grabs locking</a:t>
            </a:r>
            <a:endParaRPr>
              <a:solidFill>
                <a:schemeClr val="tx2">
                  <a:shade val="85000"/>
                  <a:satMod val="150000"/>
                </a:schemeClr>
              </a:solidFill>
            </a:endParaRPr>
          </a:p>
        </p:txBody>
      </p:sp>
      <p:pic>
        <p:nvPicPr>
          <p:cNvPr id="32770" name="Content Placeholder 3" descr="IMG_5062.JPG"/>
          <p:cNvPicPr>
            <a:picLocks noGrp="1" noChangeAspect="1"/>
          </p:cNvPicPr>
          <p:nvPr>
            <p:ph idx="1"/>
          </p:nvPr>
        </p:nvPicPr>
        <p:blipFill>
          <a:blip r:embed="rId2"/>
          <a:srcRect/>
          <a:stretch>
            <a:fillRect/>
          </a:stretch>
        </p:blipFill>
        <p:spPr>
          <a:xfrm>
            <a:off x="1177925" y="1600200"/>
            <a:ext cx="6788150" cy="4525963"/>
          </a:xfrm>
          <a:ln w="38100">
            <a:solidFill>
              <a:schemeClr val="tx1"/>
            </a:solid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fontAlgn="auto">
              <a:spcBef>
                <a:spcPts val="0"/>
              </a:spcBef>
              <a:spcAft>
                <a:spcPts val="0"/>
              </a:spcAft>
              <a:defRPr/>
            </a:pPr>
            <a:r>
              <a:rPr sz="3600">
                <a:solidFill>
                  <a:schemeClr val="tx2">
                    <a:shade val="85000"/>
                    <a:satMod val="150000"/>
                  </a:schemeClr>
                </a:solidFill>
              </a:rPr>
              <a:t> </a:t>
            </a:r>
            <a:r>
              <a:rPr sz="4000">
                <a:solidFill>
                  <a:schemeClr val="tx2">
                    <a:shade val="85000"/>
                    <a:satMod val="150000"/>
                  </a:schemeClr>
                </a:solidFill>
              </a:rPr>
              <a:t>The Solution</a:t>
            </a:r>
          </a:p>
        </p:txBody>
      </p:sp>
      <p:sp>
        <p:nvSpPr>
          <p:cNvPr id="20483" name="Rectangle 3"/>
          <p:cNvSpPr>
            <a:spLocks noGrp="1" noChangeArrowheads="1"/>
          </p:cNvSpPr>
          <p:nvPr>
            <p:ph type="body" sz="half" idx="2"/>
          </p:nvPr>
        </p:nvSpPr>
        <p:spPr>
          <a:xfrm>
            <a:off x="1524000" y="1905000"/>
            <a:ext cx="6324600" cy="4191000"/>
          </a:xfrm>
        </p:spPr>
        <p:txBody>
          <a:bodyPr/>
          <a:lstStyle/>
          <a:p>
            <a:pPr>
              <a:lnSpc>
                <a:spcPct val="90000"/>
              </a:lnSpc>
              <a:spcBef>
                <a:spcPct val="0"/>
              </a:spcBef>
            </a:pPr>
            <a:endParaRPr lang="en-US" sz="1800" smtClean="0"/>
          </a:p>
          <a:p>
            <a:pPr>
              <a:lnSpc>
                <a:spcPct val="90000"/>
              </a:lnSpc>
              <a:spcBef>
                <a:spcPct val="0"/>
              </a:spcBef>
            </a:pPr>
            <a:r>
              <a:rPr lang="en-US" sz="1800" smtClean="0"/>
              <a:t>Eliminate the use of toe grabs on front feet</a:t>
            </a:r>
          </a:p>
          <a:p>
            <a:pPr>
              <a:lnSpc>
                <a:spcPct val="90000"/>
              </a:lnSpc>
              <a:spcBef>
                <a:spcPct val="0"/>
              </a:spcBef>
              <a:buFont typeface="Wingdings" pitchFamily="2" charset="2"/>
              <a:buNone/>
            </a:pPr>
            <a:endParaRPr lang="en-US" sz="1800" smtClean="0"/>
          </a:p>
          <a:p>
            <a:pPr>
              <a:lnSpc>
                <a:spcPct val="90000"/>
              </a:lnSpc>
              <a:spcBef>
                <a:spcPct val="0"/>
              </a:spcBef>
            </a:pPr>
            <a:r>
              <a:rPr lang="en-US" sz="1800" smtClean="0"/>
              <a:t>Continue to fund quantifiable research in equine lameness</a:t>
            </a:r>
          </a:p>
          <a:p>
            <a:pPr lvl="1">
              <a:lnSpc>
                <a:spcPct val="90000"/>
              </a:lnSpc>
              <a:spcBef>
                <a:spcPct val="0"/>
              </a:spcBef>
              <a:buFont typeface="Wingdings" pitchFamily="2" charset="2"/>
              <a:buNone/>
            </a:pPr>
            <a:endParaRPr lang="en-US" sz="1800" smtClean="0"/>
          </a:p>
          <a:p>
            <a:pPr>
              <a:lnSpc>
                <a:spcPct val="90000"/>
              </a:lnSpc>
              <a:spcBef>
                <a:spcPct val="0"/>
              </a:spcBef>
            </a:pPr>
            <a:r>
              <a:rPr lang="en-US" sz="1800" smtClean="0"/>
              <a:t>Develop minimum required standards for farriers</a:t>
            </a:r>
          </a:p>
          <a:p>
            <a:pPr>
              <a:lnSpc>
                <a:spcPct val="90000"/>
              </a:lnSpc>
              <a:spcBef>
                <a:spcPct val="0"/>
              </a:spcBef>
              <a:buFont typeface="Wingdings" pitchFamily="2" charset="2"/>
              <a:buNone/>
            </a:pPr>
            <a:endParaRPr lang="en-US" sz="1800" smtClean="0"/>
          </a:p>
          <a:p>
            <a:pPr>
              <a:lnSpc>
                <a:spcPct val="90000"/>
              </a:lnSpc>
              <a:spcBef>
                <a:spcPct val="0"/>
              </a:spcBef>
            </a:pPr>
            <a:r>
              <a:rPr lang="en-US" sz="1800" smtClean="0"/>
              <a:t>Develop a standardized training curricula for farriers</a:t>
            </a:r>
            <a:endParaRPr lang="en-US" sz="2000" smtClean="0"/>
          </a:p>
        </p:txBody>
      </p:sp>
      <p:sp>
        <p:nvSpPr>
          <p:cNvPr id="33796" name="Text Box 8"/>
          <p:cNvSpPr txBox="1">
            <a:spLocks noChangeArrowheads="1"/>
          </p:cNvSpPr>
          <p:nvPr/>
        </p:nvSpPr>
        <p:spPr bwMode="auto">
          <a:xfrm>
            <a:off x="3517900" y="5257800"/>
            <a:ext cx="2625725" cy="641350"/>
          </a:xfrm>
          <a:prstGeom prst="rect">
            <a:avLst/>
          </a:prstGeom>
          <a:noFill/>
          <a:ln w="9525">
            <a:noFill/>
            <a:miter lim="800000"/>
            <a:headEnd/>
            <a:tailEnd/>
          </a:ln>
        </p:spPr>
        <p:txBody>
          <a:bodyPr wrap="none">
            <a:spAutoFit/>
          </a:bodyPr>
          <a:lstStyle/>
          <a:p>
            <a:pPr algn="ctr"/>
            <a:r>
              <a:rPr lang="en-US" b="1" i="1">
                <a:latin typeface="Candara" pitchFamily="34" charset="0"/>
              </a:rPr>
              <a:t>Education and regulation </a:t>
            </a:r>
            <a:br>
              <a:rPr lang="en-US" b="1" i="1">
                <a:latin typeface="Candara" pitchFamily="34" charset="0"/>
              </a:rPr>
            </a:br>
            <a:r>
              <a:rPr lang="en-US" b="1" i="1">
                <a:latin typeface="Candara" pitchFamily="34" charset="0"/>
              </a:rPr>
              <a:t>can help prevent this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483">
                                            <p:txEl>
                                              <p:charRg st="0" end="25"/>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20483">
                                            <p:txEl>
                                              <p:pRg st="3" end="3"/>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20483">
                                            <p:txEl>
                                              <p:pRg st="5" end="5"/>
                                            </p:txEl>
                                          </p:spTgt>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nodeType="afterEffect">
                                  <p:stCondLst>
                                    <p:cond delay="1000"/>
                                  </p:stCondLst>
                                  <p:childTnLst>
                                    <p:set>
                                      <p:cBhvr>
                                        <p:cTn id="15" dur="1" fill="hold">
                                          <p:stCondLst>
                                            <p:cond delay="0"/>
                                          </p:stCondLst>
                                        </p:cTn>
                                        <p:tgtEl>
                                          <p:spTgt spid="204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subTitle" idx="1"/>
          </p:nvPr>
        </p:nvSpPr>
        <p:spPr>
          <a:xfrm>
            <a:off x="762000" y="2057400"/>
            <a:ext cx="7543800" cy="2819400"/>
          </a:xfrm>
        </p:spPr>
        <p:txBody>
          <a:bodyPr/>
          <a:lstStyle/>
          <a:p>
            <a:pPr algn="r">
              <a:spcBef>
                <a:spcPct val="0"/>
              </a:spcBef>
            </a:pPr>
            <a:r>
              <a:rPr sz="2000" b="1" i="1" smtClean="0">
                <a:solidFill>
                  <a:srgbClr val="533700"/>
                </a:solidFill>
              </a:rPr>
              <a:t>Special thanks to:</a:t>
            </a:r>
          </a:p>
          <a:p>
            <a:pPr algn="r">
              <a:spcBef>
                <a:spcPct val="0"/>
              </a:spcBef>
            </a:pPr>
            <a:endParaRPr sz="2000" b="1" i="1" smtClean="0">
              <a:solidFill>
                <a:srgbClr val="533700"/>
              </a:solidFill>
            </a:endParaRPr>
          </a:p>
          <a:p>
            <a:pPr>
              <a:spcBef>
                <a:spcPct val="0"/>
              </a:spcBef>
            </a:pPr>
            <a:r>
              <a:rPr sz="2000" i="1" smtClean="0">
                <a:solidFill>
                  <a:srgbClr val="533700"/>
                </a:solidFill>
              </a:rPr>
              <a:t>The Jockey Club, The Grayson-Jockey Club Research Foundation, The Kentucky Horseshoeing School, Keeneland, Churchill Downs, Winstar Farms and to the Welfare and Safety Summit Horseshoeing Task Force for providing the background and support for this presentation. </a:t>
            </a:r>
          </a:p>
        </p:txBody>
      </p:sp>
      <p:pic>
        <p:nvPicPr>
          <p:cNvPr id="34818" name="Picture 4"/>
          <p:cNvPicPr>
            <a:picLocks noChangeAspect="1" noChangeArrowheads="1"/>
          </p:cNvPicPr>
          <p:nvPr/>
        </p:nvPicPr>
        <p:blipFill>
          <a:blip r:embed="rId2"/>
          <a:srcRect/>
          <a:stretch>
            <a:fillRect/>
          </a:stretch>
        </p:blipFill>
        <p:spPr bwMode="auto">
          <a:xfrm>
            <a:off x="7467600" y="4540250"/>
            <a:ext cx="685800" cy="685800"/>
          </a:xfrm>
          <a:prstGeom prst="rect">
            <a:avLst/>
          </a:prstGeom>
          <a:noFill/>
          <a:ln w="9525">
            <a:noFill/>
            <a:miter lim="800000"/>
            <a:headEnd/>
            <a:tailEnd/>
          </a:ln>
        </p:spPr>
      </p:pic>
      <p:pic>
        <p:nvPicPr>
          <p:cNvPr id="34819" name="Picture 5"/>
          <p:cNvPicPr>
            <a:picLocks noChangeAspect="1" noChangeArrowheads="1"/>
          </p:cNvPicPr>
          <p:nvPr/>
        </p:nvPicPr>
        <p:blipFill>
          <a:blip r:embed="rId3"/>
          <a:srcRect/>
          <a:stretch>
            <a:fillRect/>
          </a:stretch>
        </p:blipFill>
        <p:spPr bwMode="auto">
          <a:xfrm>
            <a:off x="5029200" y="4540250"/>
            <a:ext cx="679450" cy="685800"/>
          </a:xfrm>
          <a:prstGeom prst="rect">
            <a:avLst/>
          </a:prstGeom>
          <a:noFill/>
          <a:ln w="9525">
            <a:noFill/>
            <a:miter lim="800000"/>
            <a:headEnd/>
            <a:tailEnd/>
          </a:ln>
        </p:spPr>
      </p:pic>
      <p:pic>
        <p:nvPicPr>
          <p:cNvPr id="34820" name="Picture 6"/>
          <p:cNvPicPr>
            <a:picLocks noChangeAspect="1" noChangeArrowheads="1"/>
          </p:cNvPicPr>
          <p:nvPr/>
        </p:nvPicPr>
        <p:blipFill>
          <a:blip r:embed="rId4"/>
          <a:srcRect/>
          <a:stretch>
            <a:fillRect/>
          </a:stretch>
        </p:blipFill>
        <p:spPr bwMode="auto">
          <a:xfrm>
            <a:off x="5943600" y="4540250"/>
            <a:ext cx="1295400" cy="447675"/>
          </a:xfrm>
          <a:prstGeom prst="rect">
            <a:avLst/>
          </a:prstGeom>
          <a:noFill/>
          <a:ln w="9525">
            <a:noFill/>
            <a:miter lim="800000"/>
            <a:headEnd/>
            <a:tailEnd/>
          </a:ln>
        </p:spPr>
      </p:pic>
      <p:sp>
        <p:nvSpPr>
          <p:cNvPr id="34821" name="Text Box 7"/>
          <p:cNvSpPr txBox="1">
            <a:spLocks noChangeArrowheads="1"/>
          </p:cNvSpPr>
          <p:nvPr/>
        </p:nvSpPr>
        <p:spPr bwMode="auto">
          <a:xfrm>
            <a:off x="5638800" y="4997450"/>
            <a:ext cx="1828800" cy="260350"/>
          </a:xfrm>
          <a:prstGeom prst="rect">
            <a:avLst/>
          </a:prstGeom>
          <a:noFill/>
          <a:ln w="9525">
            <a:noFill/>
            <a:miter lim="800000"/>
            <a:headEnd/>
            <a:tailEnd/>
          </a:ln>
        </p:spPr>
        <p:txBody>
          <a:bodyPr>
            <a:spAutoFit/>
          </a:bodyPr>
          <a:lstStyle/>
          <a:p>
            <a:pPr algn="ctr">
              <a:spcBef>
                <a:spcPct val="50000"/>
              </a:spcBef>
            </a:pPr>
            <a:r>
              <a:rPr lang="en-US" sz="1100">
                <a:latin typeface="Gloucester MT Extra Condensed"/>
              </a:rPr>
              <a:t>Kentucky Horseshoeing School</a:t>
            </a:r>
          </a:p>
        </p:txBody>
      </p:sp>
      <p:pic>
        <p:nvPicPr>
          <p:cNvPr id="34822" name="Picture 2" descr="F:\winstar logo.jpg"/>
          <p:cNvPicPr>
            <a:picLocks noChangeAspect="1" noChangeArrowheads="1"/>
          </p:cNvPicPr>
          <p:nvPr/>
        </p:nvPicPr>
        <p:blipFill>
          <a:blip r:embed="rId5"/>
          <a:srcRect/>
          <a:stretch>
            <a:fillRect/>
          </a:stretch>
        </p:blipFill>
        <p:spPr bwMode="auto">
          <a:xfrm>
            <a:off x="2362200" y="4495800"/>
            <a:ext cx="2133600" cy="787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507">
                                            <p:txEl>
                                              <p:charRg st="0" end="18"/>
                                            </p:txEl>
                                          </p:spTgt>
                                        </p:tgtEl>
                                        <p:attrNameLst>
                                          <p:attrName>style.visibility</p:attrName>
                                        </p:attrNameLst>
                                      </p:cBhvr>
                                      <p:to>
                                        <p:strVal val="visible"/>
                                      </p:to>
                                    </p:set>
                                    <p:animEffect transition="in" filter="fade">
                                      <p:cBhvr>
                                        <p:cTn id="7" dur="1000"/>
                                        <p:tgtEl>
                                          <p:spTgt spid="21507">
                                            <p:txEl>
                                              <p:charRg st="0" end="18"/>
                                            </p:txEl>
                                          </p:spTgt>
                                        </p:tgtEl>
                                      </p:cBhvr>
                                    </p:animEffect>
                                  </p:childTnLst>
                                </p:cTn>
                              </p:par>
                            </p:childTnLst>
                          </p:cTn>
                        </p:par>
                        <p:par>
                          <p:cTn id="8" fill="hold">
                            <p:stCondLst>
                              <p:cond delay="1000"/>
                            </p:stCondLst>
                            <p:childTnLst>
                              <p:par>
                                <p:cTn id="9" presetID="2" presetClass="entr" presetSubtype="8" fill="hold" nodeType="afterEffect">
                                  <p:stCondLst>
                                    <p:cond delay="1500"/>
                                  </p:stCondLst>
                                  <p:childTnLst>
                                    <p:set>
                                      <p:cBhvr>
                                        <p:cTn id="10" dur="1" fill="hold">
                                          <p:stCondLst>
                                            <p:cond delay="0"/>
                                          </p:stCondLst>
                                        </p:cTn>
                                        <p:tgtEl>
                                          <p:spTgt spid="21507">
                                            <p:txEl>
                                              <p:pRg st="2" end="2"/>
                                            </p:txEl>
                                          </p:spTgt>
                                        </p:tgtEl>
                                        <p:attrNameLst>
                                          <p:attrName>style.visibility</p:attrName>
                                        </p:attrNameLst>
                                      </p:cBhvr>
                                      <p:to>
                                        <p:strVal val="visible"/>
                                      </p:to>
                                    </p:set>
                                    <p:anim calcmode="lin" valueType="num">
                                      <p:cBhvr additive="base">
                                        <p:cTn id="11" dur="1000" fill="hold"/>
                                        <p:tgtEl>
                                          <p:spTgt spid="21507">
                                            <p:txEl>
                                              <p:pRg st="2" end="2"/>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2150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4"/>
          <p:cNvSpPr txBox="1">
            <a:spLocks noChangeArrowheads="1"/>
          </p:cNvSpPr>
          <p:nvPr/>
        </p:nvSpPr>
        <p:spPr bwMode="auto">
          <a:xfrm>
            <a:off x="7924800" y="6583363"/>
            <a:ext cx="963613" cy="274637"/>
          </a:xfrm>
          <a:prstGeom prst="rect">
            <a:avLst/>
          </a:prstGeom>
          <a:noFill/>
          <a:ln w="9525">
            <a:noFill/>
            <a:miter lim="800000"/>
            <a:headEnd/>
            <a:tailEnd/>
          </a:ln>
        </p:spPr>
        <p:txBody>
          <a:bodyPr wrap="none">
            <a:spAutoFit/>
          </a:bodyPr>
          <a:lstStyle/>
          <a:p>
            <a:r>
              <a:rPr lang="en-US" sz="1200">
                <a:solidFill>
                  <a:schemeClr val="bg1"/>
                </a:solidFill>
                <a:latin typeface="Candara" pitchFamily="34" charset="0"/>
              </a:rPr>
              <a:t>Photo by: Z</a:t>
            </a:r>
          </a:p>
        </p:txBody>
      </p:sp>
      <p:pic>
        <p:nvPicPr>
          <p:cNvPr id="16386" name="Picture 6"/>
          <p:cNvPicPr>
            <a:picLocks noChangeAspect="1" noChangeArrowheads="1"/>
          </p:cNvPicPr>
          <p:nvPr/>
        </p:nvPicPr>
        <p:blipFill>
          <a:blip r:embed="rId2"/>
          <a:srcRect t="9641" r="4762"/>
          <a:stretch>
            <a:fillRect/>
          </a:stretch>
        </p:blipFill>
        <p:spPr bwMode="auto">
          <a:xfrm>
            <a:off x="76200" y="1143000"/>
            <a:ext cx="8991600" cy="5638800"/>
          </a:xfrm>
          <a:prstGeom prst="rect">
            <a:avLst/>
          </a:prstGeom>
          <a:noFill/>
          <a:ln w="28575">
            <a:solidFill>
              <a:schemeClr val="tx1"/>
            </a:solidFill>
            <a:miter lim="800000"/>
            <a:headEnd/>
            <a:tailEnd/>
          </a:ln>
        </p:spPr>
      </p:pic>
      <p:sp>
        <p:nvSpPr>
          <p:cNvPr id="33802" name="Rectangle 10"/>
          <p:cNvSpPr>
            <a:spLocks noGrp="1" noChangeArrowheads="1"/>
          </p:cNvSpPr>
          <p:nvPr>
            <p:ph type="title"/>
          </p:nvPr>
        </p:nvSpPr>
        <p:spPr>
          <a:xfrm>
            <a:off x="981075" y="304800"/>
            <a:ext cx="8162925" cy="1090613"/>
          </a:xfrm>
        </p:spPr>
        <p:txBody>
          <a:bodyPr>
            <a:normAutofit fontScale="90000"/>
          </a:bodyPr>
          <a:lstStyle/>
          <a:p>
            <a:pPr marL="838200" indent="-838200" fontAlgn="auto">
              <a:spcBef>
                <a:spcPts val="0"/>
              </a:spcBef>
              <a:spcAft>
                <a:spcPts val="0"/>
              </a:spcAft>
              <a:buFont typeface="Times" charset="0"/>
              <a:buNone/>
              <a:defRPr/>
            </a:pPr>
            <a:r>
              <a:rPr sz="3600" dirty="0" smtClean="0">
                <a:solidFill>
                  <a:schemeClr val="tx2">
                    <a:shade val="85000"/>
                    <a:satMod val="150000"/>
                  </a:schemeClr>
                </a:solidFill>
              </a:rPr>
              <a:t> </a:t>
            </a:r>
            <a:r>
              <a:rPr dirty="0">
                <a:solidFill>
                  <a:schemeClr val="tx2">
                    <a:shade val="85000"/>
                    <a:satMod val="150000"/>
                  </a:schemeClr>
                </a:solidFill>
              </a:rPr>
              <a:t>The Problem </a:t>
            </a:r>
            <a:r>
              <a:rPr sz="1800" i="1" dirty="0">
                <a:solidFill>
                  <a:schemeClr val="tx2">
                    <a:shade val="85000"/>
                    <a:satMod val="150000"/>
                  </a:schemeClr>
                </a:solidFill>
              </a:rPr>
              <a:t/>
            </a:r>
            <a:br>
              <a:rPr sz="1800" i="1" dirty="0">
                <a:solidFill>
                  <a:schemeClr val="tx2">
                    <a:shade val="85000"/>
                    <a:satMod val="150000"/>
                  </a:schemeClr>
                </a:solidFill>
              </a:rPr>
            </a:br>
            <a:endParaRPr sz="3200" dirty="0">
              <a:solidFill>
                <a:schemeClr val="tx2">
                  <a:shade val="85000"/>
                  <a:satMod val="15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Bef>
                <a:spcPts val="0"/>
              </a:spcBef>
              <a:spcAft>
                <a:spcPts val="0"/>
              </a:spcAft>
              <a:defRPr/>
            </a:pPr>
            <a:r>
              <a:rPr sz="4000">
                <a:solidFill>
                  <a:schemeClr val="tx2">
                    <a:shade val="85000"/>
                    <a:satMod val="150000"/>
                  </a:schemeClr>
                </a:solidFill>
              </a:rPr>
              <a:t>Documented Research Results</a:t>
            </a:r>
            <a:endParaRPr sz="4000">
              <a:solidFill>
                <a:schemeClr val="tx2">
                  <a:shade val="85000"/>
                  <a:satMod val="150000"/>
                </a:schemeClr>
              </a:solidFill>
            </a:endParaRPr>
          </a:p>
        </p:txBody>
      </p:sp>
      <p:sp>
        <p:nvSpPr>
          <p:cNvPr id="5" name="Content Placeholder 4"/>
          <p:cNvSpPr>
            <a:spLocks noGrp="1"/>
          </p:cNvSpPr>
          <p:nvPr>
            <p:ph idx="1"/>
          </p:nvPr>
        </p:nvSpPr>
        <p:spPr>
          <a:xfrm>
            <a:off x="457200" y="1600200"/>
            <a:ext cx="8229600" cy="4572000"/>
          </a:xfrm>
        </p:spPr>
        <p:txBody>
          <a:bodyPr>
            <a:normAutofit fontScale="32500" lnSpcReduction="20000"/>
          </a:bodyPr>
          <a:lstStyle/>
          <a:p>
            <a:pPr indent="-274320" fontAlgn="auto">
              <a:spcBef>
                <a:spcPts val="0"/>
              </a:spcBef>
              <a:spcAft>
                <a:spcPts val="0"/>
              </a:spcAft>
              <a:buFont typeface="Wingdings 2" pitchFamily="18" charset="2"/>
              <a:buNone/>
              <a:defRPr/>
            </a:pPr>
            <a:r>
              <a:rPr lang="en-US" sz="1400" i="1" dirty="0" smtClean="0">
                <a:solidFill>
                  <a:schemeClr val="hlink"/>
                </a:solidFill>
                <a:latin typeface="Helvetica" charset="0"/>
              </a:rPr>
              <a:t>	</a:t>
            </a:r>
          </a:p>
          <a:p>
            <a:pPr indent="-274320" fontAlgn="auto">
              <a:spcBef>
                <a:spcPts val="0"/>
              </a:spcBef>
              <a:spcAft>
                <a:spcPts val="0"/>
              </a:spcAft>
              <a:defRPr/>
            </a:pPr>
            <a:r>
              <a:rPr lang="en-US" sz="8000" i="1" dirty="0" smtClean="0">
                <a:solidFill>
                  <a:srgbClr val="002060"/>
                </a:solidFill>
                <a:latin typeface="Helvetica" charset="0"/>
              </a:rPr>
              <a:t>Musculoskeletal injuries have a </a:t>
            </a:r>
            <a:r>
              <a:rPr lang="en-US" sz="8000" i="1" u="sng" dirty="0" smtClean="0">
                <a:solidFill>
                  <a:srgbClr val="002060"/>
                </a:solidFill>
                <a:latin typeface="Helvetica" charset="0"/>
              </a:rPr>
              <a:t>$1 billion </a:t>
            </a:r>
            <a:r>
              <a:rPr lang="en-US" sz="8000" i="1" dirty="0" smtClean="0">
                <a:solidFill>
                  <a:srgbClr val="002060"/>
                </a:solidFill>
                <a:latin typeface="Helvetica" charset="0"/>
              </a:rPr>
              <a:t>dollar economic impact on the Thoroughbred racehorse industry</a:t>
            </a:r>
          </a:p>
          <a:p>
            <a:pPr indent="-274320" fontAlgn="auto">
              <a:spcBef>
                <a:spcPts val="0"/>
              </a:spcBef>
              <a:spcAft>
                <a:spcPts val="0"/>
              </a:spcAft>
              <a:buFont typeface="Wingdings 2" pitchFamily="18" charset="2"/>
              <a:buNone/>
              <a:defRPr/>
            </a:pPr>
            <a:endParaRPr lang="en-US" sz="8000" i="1" dirty="0" smtClean="0">
              <a:solidFill>
                <a:srgbClr val="002060"/>
              </a:solidFill>
              <a:latin typeface="Helvetica" charset="0"/>
            </a:endParaRPr>
          </a:p>
          <a:p>
            <a:pPr indent="-274320" fontAlgn="auto">
              <a:spcBef>
                <a:spcPts val="0"/>
              </a:spcBef>
              <a:spcAft>
                <a:spcPts val="0"/>
              </a:spcAft>
              <a:buFont typeface="Wingdings 2" pitchFamily="18" charset="2"/>
              <a:buNone/>
              <a:defRPr/>
            </a:pPr>
            <a:endParaRPr lang="en-US" sz="8000" i="1" dirty="0" smtClean="0">
              <a:solidFill>
                <a:srgbClr val="002060"/>
              </a:solidFill>
              <a:latin typeface="Helvetica" charset="0"/>
            </a:endParaRPr>
          </a:p>
          <a:p>
            <a:pPr indent="-274320" fontAlgn="auto">
              <a:spcBef>
                <a:spcPts val="0"/>
              </a:spcBef>
              <a:spcAft>
                <a:spcPts val="0"/>
              </a:spcAft>
              <a:defRPr/>
            </a:pPr>
            <a:r>
              <a:rPr lang="en-US" sz="8000" i="1" dirty="0" smtClean="0">
                <a:solidFill>
                  <a:srgbClr val="002060"/>
                </a:solidFill>
                <a:latin typeface="Helvetica" charset="0"/>
              </a:rPr>
              <a:t>Up to 83% of Thoroughbred racehorse deaths can be attributed to an exercise-related injury</a:t>
            </a:r>
          </a:p>
          <a:p>
            <a:pPr indent="-274320" fontAlgn="auto">
              <a:spcBef>
                <a:spcPts val="0"/>
              </a:spcBef>
              <a:spcAft>
                <a:spcPts val="0"/>
              </a:spcAft>
              <a:buFont typeface="Wingdings 2" pitchFamily="18" charset="2"/>
              <a:buNone/>
              <a:defRPr/>
            </a:pPr>
            <a:endParaRPr lang="en-US" sz="8000" i="1" dirty="0" smtClean="0">
              <a:solidFill>
                <a:srgbClr val="002060"/>
              </a:solidFill>
              <a:latin typeface="Helvetica" charset="0"/>
            </a:endParaRPr>
          </a:p>
          <a:p>
            <a:pPr indent="-274320" fontAlgn="auto">
              <a:spcBef>
                <a:spcPts val="0"/>
              </a:spcBef>
              <a:spcAft>
                <a:spcPts val="0"/>
              </a:spcAft>
              <a:buFont typeface="Wingdings 2" pitchFamily="18" charset="2"/>
              <a:buNone/>
              <a:defRPr/>
            </a:pPr>
            <a:endParaRPr lang="en-US" sz="8000" i="1" dirty="0" smtClean="0">
              <a:solidFill>
                <a:srgbClr val="002060"/>
              </a:solidFill>
              <a:latin typeface="Helvetica" charset="0"/>
            </a:endParaRPr>
          </a:p>
          <a:p>
            <a:pPr indent="-274320" fontAlgn="auto">
              <a:spcBef>
                <a:spcPts val="0"/>
              </a:spcBef>
              <a:spcAft>
                <a:spcPts val="0"/>
              </a:spcAft>
              <a:defRPr/>
            </a:pPr>
            <a:r>
              <a:rPr lang="en-US" sz="8000" i="1" dirty="0" smtClean="0">
                <a:solidFill>
                  <a:srgbClr val="002060"/>
                </a:solidFill>
                <a:latin typeface="Helvetica" charset="0"/>
              </a:rPr>
              <a:t>Toe grabs have been shown to be a contributing factor in racehorse breakdowns. </a:t>
            </a:r>
          </a:p>
          <a:p>
            <a:pPr indent="-274320" fontAlgn="auto">
              <a:spcBef>
                <a:spcPts val="0"/>
              </a:spcBef>
              <a:spcAft>
                <a:spcPts val="0"/>
              </a:spcAft>
              <a:buFont typeface="Wingdings 2" pitchFamily="18" charset="2"/>
              <a:buNone/>
              <a:defRPr/>
            </a:pPr>
            <a:endParaRPr lang="en-US" sz="8000" i="1" dirty="0" smtClean="0">
              <a:solidFill>
                <a:srgbClr val="002060"/>
              </a:solidFill>
              <a:latin typeface="Helvetica" charset="0"/>
            </a:endParaRPr>
          </a:p>
          <a:p>
            <a:pPr marL="557784" lvl="1" fontAlgn="auto">
              <a:spcBef>
                <a:spcPts val="0"/>
              </a:spcBef>
              <a:spcAft>
                <a:spcPts val="0"/>
              </a:spcAft>
              <a:buFont typeface="Wingdings 2" pitchFamily="18" charset="2"/>
              <a:buNone/>
              <a:defRPr/>
            </a:pPr>
            <a:endParaRPr lang="en-US" sz="2300" i="1" dirty="0" smtClean="0">
              <a:solidFill>
                <a:srgbClr val="002060"/>
              </a:solidFill>
              <a:latin typeface="Helvetica" charset="0"/>
            </a:endParaRPr>
          </a:p>
          <a:p>
            <a:pPr marL="557784" lvl="1" fontAlgn="auto">
              <a:spcBef>
                <a:spcPts val="0"/>
              </a:spcBef>
              <a:spcAft>
                <a:spcPts val="0"/>
              </a:spcAft>
              <a:buFont typeface="Wingdings 2" pitchFamily="18" charset="2"/>
              <a:buNone/>
              <a:defRPr/>
            </a:pPr>
            <a:r>
              <a:rPr lang="en-US" sz="2300" i="1" dirty="0" smtClean="0">
                <a:solidFill>
                  <a:srgbClr val="002060"/>
                </a:solidFill>
                <a:latin typeface="Helvetica" charset="0"/>
              </a:rPr>
              <a:t>		</a:t>
            </a:r>
            <a:r>
              <a:rPr lang="en-US" sz="4700" i="1" dirty="0" smtClean="0">
                <a:solidFill>
                  <a:srgbClr val="002060"/>
                </a:solidFill>
                <a:latin typeface="Helvetica" charset="0"/>
              </a:rPr>
              <a:t>	</a:t>
            </a:r>
            <a:r>
              <a:rPr lang="en-US" sz="1400" i="1" dirty="0" smtClean="0">
                <a:solidFill>
                  <a:schemeClr val="hlink"/>
                </a:solidFill>
                <a:latin typeface="Helvetica" charset="0"/>
              </a:rPr>
              <a:t>	 				</a:t>
            </a:r>
            <a:endParaRPr lang="en-US" sz="1400" i="1" u="sng" dirty="0" smtClean="0">
              <a:solidFill>
                <a:schemeClr val="hlink"/>
              </a:solidFill>
              <a:latin typeface="Helvetica" charset="0"/>
            </a:endParaRPr>
          </a:p>
          <a:p>
            <a:pPr marL="557784" lvl="1" fontAlgn="auto">
              <a:spcBef>
                <a:spcPts val="0"/>
              </a:spcBef>
              <a:spcAft>
                <a:spcPts val="0"/>
              </a:spcAft>
              <a:buFont typeface="Wingdings 2" pitchFamily="18" charset="2"/>
              <a:buNone/>
              <a:defRPr/>
            </a:pPr>
            <a:r>
              <a:rPr lang="en-US" sz="1000" i="1" dirty="0" smtClean="0">
                <a:solidFill>
                  <a:schemeClr val="hlink"/>
                </a:solidFill>
                <a:latin typeface="Helvetica" charset="0"/>
              </a:rPr>
              <a:t> </a:t>
            </a:r>
          </a:p>
          <a:p>
            <a:pPr marL="557784" lvl="1" fontAlgn="auto">
              <a:spcBef>
                <a:spcPts val="0"/>
              </a:spcBef>
              <a:spcAft>
                <a:spcPts val="0"/>
              </a:spcAft>
              <a:buFont typeface="Wingdings 2" pitchFamily="18" charset="2"/>
              <a:buNone/>
              <a:defRPr/>
            </a:pPr>
            <a:endParaRPr lang="en-US" sz="1000" i="1" dirty="0" smtClean="0">
              <a:solidFill>
                <a:schemeClr val="hlink"/>
              </a:solidFill>
              <a:latin typeface="Helvetica" charset="0"/>
            </a:endParaRPr>
          </a:p>
          <a:p>
            <a:pPr marL="557784" lvl="1" fontAlgn="auto">
              <a:spcBef>
                <a:spcPts val="0"/>
              </a:spcBef>
              <a:spcAft>
                <a:spcPts val="0"/>
              </a:spcAft>
              <a:buFont typeface="Wingdings 2" pitchFamily="18" charset="2"/>
              <a:buNone/>
              <a:defRPr/>
            </a:pPr>
            <a:endParaRPr lang="en-US" sz="1000" i="1" dirty="0" smtClean="0">
              <a:solidFill>
                <a:schemeClr val="hlink"/>
              </a:solidFill>
              <a:latin typeface="Helvetica" charset="0"/>
            </a:endParaRPr>
          </a:p>
          <a:p>
            <a:pPr marL="557784" lvl="1" fontAlgn="auto">
              <a:spcBef>
                <a:spcPts val="0"/>
              </a:spcBef>
              <a:spcAft>
                <a:spcPts val="0"/>
              </a:spcAft>
              <a:buFont typeface="Wingdings 2" pitchFamily="18" charset="2"/>
              <a:buNone/>
              <a:defRPr/>
            </a:pPr>
            <a:endParaRPr lang="en-US" sz="1000" i="1" dirty="0" smtClean="0">
              <a:solidFill>
                <a:schemeClr val="hlink"/>
              </a:solidFill>
              <a:latin typeface="Helvetica"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
                                        <p:tgtEl>
                                          <p:spTgt spid="5">
                                            <p:txEl>
                                              <p:pRg st="0" end="0"/>
                                            </p:txEl>
                                          </p:spTgt>
                                        </p:tgtEl>
                                      </p:cBhvr>
                                    </p:animEffect>
                                  </p:childTnLst>
                                </p:cTn>
                              </p:par>
                            </p:childTnLst>
                          </p:cTn>
                        </p:par>
                        <p:par>
                          <p:cTn id="8" fill="hold">
                            <p:stCondLst>
                              <p:cond delay="100"/>
                            </p:stCondLst>
                            <p:childTnLst>
                              <p:par>
                                <p:cTn id="9" presetID="10" presetClass="entr" presetSubtype="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1500"/>
                                        <p:tgtEl>
                                          <p:spTgt spid="5">
                                            <p:txEl>
                                              <p:pRg st="1" end="1"/>
                                            </p:txEl>
                                          </p:spTgt>
                                        </p:tgtEl>
                                      </p:cBhvr>
                                    </p:animEffect>
                                  </p:childTnLst>
                                </p:cTn>
                              </p:par>
                            </p:childTnLst>
                          </p:cTn>
                        </p:par>
                        <p:par>
                          <p:cTn id="12" fill="hold">
                            <p:stCondLst>
                              <p:cond delay="1600"/>
                            </p:stCondLst>
                            <p:childTnLst>
                              <p:par>
                                <p:cTn id="13" presetID="10" presetClass="entr" presetSubtype="0" fill="hold" grpId="0" nodeType="after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fade">
                                      <p:cBhvr>
                                        <p:cTn id="15" dur="2000"/>
                                        <p:tgtEl>
                                          <p:spTgt spid="5">
                                            <p:txEl>
                                              <p:pRg st="4" end="4"/>
                                            </p:txEl>
                                          </p:spTgt>
                                        </p:tgtEl>
                                      </p:cBhvr>
                                    </p:animEffect>
                                  </p:childTnLst>
                                </p:cTn>
                              </p:par>
                            </p:childTnLst>
                          </p:cTn>
                        </p:par>
                        <p:par>
                          <p:cTn id="16" fill="hold">
                            <p:stCondLst>
                              <p:cond delay="3600"/>
                            </p:stCondLst>
                            <p:childTnLst>
                              <p:par>
                                <p:cTn id="17" presetID="10" presetClass="entr" presetSubtype="0" fill="hold" grpId="0" nodeType="after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animEffect transition="in" filter="fade">
                                      <p:cBhvr>
                                        <p:cTn id="19" dur="2000"/>
                                        <p:tgtEl>
                                          <p:spTgt spid="5">
                                            <p:txEl>
                                              <p:pRg st="7" end="7"/>
                                            </p:txEl>
                                          </p:spTgt>
                                        </p:tgtEl>
                                      </p:cBhvr>
                                    </p:animEffect>
                                  </p:childTnLst>
                                </p:cTn>
                              </p:par>
                            </p:childTnLst>
                          </p:cTn>
                        </p:par>
                        <p:par>
                          <p:cTn id="20" fill="hold">
                            <p:stCondLst>
                              <p:cond delay="5600"/>
                            </p:stCondLst>
                            <p:childTnLst>
                              <p:par>
                                <p:cTn id="21" presetID="10" presetClass="entr" presetSubtype="0" fill="hold" grpId="0" nodeType="afterEffect">
                                  <p:stCondLst>
                                    <p:cond delay="0"/>
                                  </p:stCondLst>
                                  <p:childTnLst>
                                    <p:set>
                                      <p:cBhvr>
                                        <p:cTn id="22" dur="1" fill="hold">
                                          <p:stCondLst>
                                            <p:cond delay="0"/>
                                          </p:stCondLst>
                                        </p:cTn>
                                        <p:tgtEl>
                                          <p:spTgt spid="5">
                                            <p:txEl>
                                              <p:pRg st="10" end="10"/>
                                            </p:txEl>
                                          </p:spTgt>
                                        </p:tgtEl>
                                        <p:attrNameLst>
                                          <p:attrName>style.visibility</p:attrName>
                                        </p:attrNameLst>
                                      </p:cBhvr>
                                      <p:to>
                                        <p:strVal val="visible"/>
                                      </p:to>
                                    </p:set>
                                    <p:animEffect transition="in" filter="fade">
                                      <p:cBhvr>
                                        <p:cTn id="23" dur="2000"/>
                                        <p:tgtEl>
                                          <p:spTgt spid="5">
                                            <p:txEl>
                                              <p:pRg st="10" end="10"/>
                                            </p:txEl>
                                          </p:spTgt>
                                        </p:tgtEl>
                                      </p:cBhvr>
                                    </p:animEffect>
                                  </p:childTnLst>
                                </p:cTn>
                              </p:par>
                            </p:childTnLst>
                          </p:cTn>
                        </p:par>
                        <p:par>
                          <p:cTn id="24" fill="hold">
                            <p:stCondLst>
                              <p:cond delay="7600"/>
                            </p:stCondLst>
                            <p:childTnLst>
                              <p:par>
                                <p:cTn id="25" presetID="10" presetClass="entr" presetSubtype="0" fill="hold" grpId="0" nodeType="afterEffect">
                                  <p:stCondLst>
                                    <p:cond delay="0"/>
                                  </p:stCondLst>
                                  <p:childTnLst>
                                    <p:set>
                                      <p:cBhvr>
                                        <p:cTn id="26" dur="1" fill="hold">
                                          <p:stCondLst>
                                            <p:cond delay="0"/>
                                          </p:stCondLst>
                                        </p:cTn>
                                        <p:tgtEl>
                                          <p:spTgt spid="5">
                                            <p:txEl>
                                              <p:pRg st="11" end="11"/>
                                            </p:txEl>
                                          </p:spTgt>
                                        </p:tgtEl>
                                        <p:attrNameLst>
                                          <p:attrName>style.visibility</p:attrName>
                                        </p:attrNameLst>
                                      </p:cBhvr>
                                      <p:to>
                                        <p:strVal val="visible"/>
                                      </p:to>
                                    </p:set>
                                    <p:animEffect transition="in" filter="fade">
                                      <p:cBhvr>
                                        <p:cTn id="27" dur="20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Bef>
                <a:spcPts val="0"/>
              </a:spcBef>
              <a:spcAft>
                <a:spcPts val="0"/>
              </a:spcAft>
              <a:defRPr/>
            </a:pPr>
            <a:r>
              <a:rPr>
                <a:solidFill>
                  <a:schemeClr val="tx2">
                    <a:shade val="85000"/>
                    <a:satMod val="150000"/>
                  </a:schemeClr>
                </a:solidFill>
              </a:rPr>
              <a:t>Q</a:t>
            </a:r>
            <a:r>
              <a:rPr>
                <a:solidFill>
                  <a:schemeClr val="tx2">
                    <a:shade val="85000"/>
                    <a:satMod val="150000"/>
                  </a:schemeClr>
                </a:solidFill>
              </a:rPr>
              <a:t>ueens plate</a:t>
            </a:r>
            <a:endParaRPr>
              <a:solidFill>
                <a:schemeClr val="tx2">
                  <a:shade val="85000"/>
                  <a:satMod val="150000"/>
                </a:schemeClr>
              </a:solidFill>
            </a:endParaRPr>
          </a:p>
        </p:txBody>
      </p:sp>
      <p:pic>
        <p:nvPicPr>
          <p:cNvPr id="18434" name="Content Placeholder 3" descr="IMG_5082.JPG"/>
          <p:cNvPicPr>
            <a:picLocks noGrp="1" noChangeAspect="1"/>
          </p:cNvPicPr>
          <p:nvPr>
            <p:ph idx="1"/>
          </p:nvPr>
        </p:nvPicPr>
        <p:blipFill>
          <a:blip r:embed="rId2"/>
          <a:srcRect/>
          <a:stretch>
            <a:fillRect/>
          </a:stretch>
        </p:blipFill>
        <p:spPr>
          <a:xfrm>
            <a:off x="1177925" y="1600200"/>
            <a:ext cx="6788150" cy="4525963"/>
          </a:xfrm>
          <a:solidFill>
            <a:srgbClr val="000000"/>
          </a:solidFill>
          <a:ln w="38100">
            <a:solidFill>
              <a:schemeClr val="tx1"/>
            </a:solid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Bef>
                <a:spcPts val="0"/>
              </a:spcBef>
              <a:spcAft>
                <a:spcPts val="0"/>
              </a:spcAft>
              <a:defRPr/>
            </a:pPr>
            <a:r>
              <a:rPr>
                <a:solidFill>
                  <a:schemeClr val="tx2">
                    <a:shade val="85000"/>
                    <a:satMod val="150000"/>
                  </a:schemeClr>
                </a:solidFill>
              </a:rPr>
              <a:t> Queens plate XT (2mm)</a:t>
            </a:r>
            <a:endParaRPr>
              <a:solidFill>
                <a:schemeClr val="tx2">
                  <a:shade val="85000"/>
                  <a:satMod val="150000"/>
                </a:schemeClr>
              </a:solidFill>
            </a:endParaRPr>
          </a:p>
        </p:txBody>
      </p:sp>
      <p:pic>
        <p:nvPicPr>
          <p:cNvPr id="19458" name="Content Placeholder 3" descr="IMG_5083.JPG"/>
          <p:cNvPicPr>
            <a:picLocks noGrp="1" noChangeAspect="1"/>
          </p:cNvPicPr>
          <p:nvPr>
            <p:ph idx="1"/>
          </p:nvPr>
        </p:nvPicPr>
        <p:blipFill>
          <a:blip r:embed="rId2"/>
          <a:srcRect/>
          <a:stretch>
            <a:fillRect/>
          </a:stretch>
        </p:blipFill>
        <p:spPr>
          <a:xfrm>
            <a:off x="1177925" y="1600200"/>
            <a:ext cx="6788150" cy="4525963"/>
          </a:xfrm>
          <a:ln w="38100">
            <a:solidFill>
              <a:schemeClr val="tx1"/>
            </a:solid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Bef>
                <a:spcPts val="0"/>
              </a:spcBef>
              <a:spcAft>
                <a:spcPts val="0"/>
              </a:spcAft>
              <a:defRPr/>
            </a:pPr>
            <a:r>
              <a:rPr>
                <a:solidFill>
                  <a:schemeClr val="tx2">
                    <a:shade val="85000"/>
                    <a:satMod val="150000"/>
                  </a:schemeClr>
                </a:solidFill>
              </a:rPr>
              <a:t>Low toe (4mm)</a:t>
            </a:r>
            <a:endParaRPr>
              <a:solidFill>
                <a:schemeClr val="tx2">
                  <a:shade val="85000"/>
                  <a:satMod val="150000"/>
                </a:schemeClr>
              </a:solidFill>
            </a:endParaRPr>
          </a:p>
        </p:txBody>
      </p:sp>
      <p:pic>
        <p:nvPicPr>
          <p:cNvPr id="20482" name="Content Placeholder 3" descr="IMG_5084.JPG"/>
          <p:cNvPicPr>
            <a:picLocks noGrp="1" noChangeAspect="1"/>
          </p:cNvPicPr>
          <p:nvPr>
            <p:ph idx="1"/>
          </p:nvPr>
        </p:nvPicPr>
        <p:blipFill>
          <a:blip r:embed="rId2"/>
          <a:srcRect/>
          <a:stretch>
            <a:fillRect/>
          </a:stretch>
        </p:blipFill>
        <p:spPr>
          <a:xfrm>
            <a:off x="1177925" y="1600200"/>
            <a:ext cx="6788150" cy="4525963"/>
          </a:xfrm>
          <a:ln w="38100">
            <a:solidFill>
              <a:schemeClr val="tx1"/>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Bef>
                <a:spcPts val="0"/>
              </a:spcBef>
              <a:spcAft>
                <a:spcPts val="0"/>
              </a:spcAft>
              <a:defRPr/>
            </a:pPr>
            <a:r>
              <a:rPr>
                <a:solidFill>
                  <a:schemeClr val="tx2">
                    <a:shade val="85000"/>
                    <a:satMod val="150000"/>
                  </a:schemeClr>
                </a:solidFill>
              </a:rPr>
              <a:t>Regular toe (6mm)</a:t>
            </a:r>
            <a:endParaRPr>
              <a:solidFill>
                <a:schemeClr val="tx2">
                  <a:shade val="85000"/>
                  <a:satMod val="150000"/>
                </a:schemeClr>
              </a:solidFill>
            </a:endParaRPr>
          </a:p>
        </p:txBody>
      </p:sp>
      <p:pic>
        <p:nvPicPr>
          <p:cNvPr id="21506" name="Content Placeholder 3" descr="IMG_5085.JPG"/>
          <p:cNvPicPr>
            <a:picLocks noGrp="1" noChangeAspect="1"/>
          </p:cNvPicPr>
          <p:nvPr>
            <p:ph idx="1"/>
          </p:nvPr>
        </p:nvPicPr>
        <p:blipFill>
          <a:blip r:embed="rId2"/>
          <a:srcRect/>
          <a:stretch>
            <a:fillRect/>
          </a:stretch>
        </p:blipFill>
        <p:spPr>
          <a:xfrm>
            <a:off x="1177925" y="1600200"/>
            <a:ext cx="6788150" cy="4525963"/>
          </a:xfrm>
          <a:ln w="38100">
            <a:solidFill>
              <a:schemeClr val="tx1"/>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Bef>
                <a:spcPts val="0"/>
              </a:spcBef>
              <a:spcAft>
                <a:spcPts val="0"/>
              </a:spcAft>
              <a:defRPr/>
            </a:pPr>
            <a:r>
              <a:rPr>
                <a:solidFill>
                  <a:schemeClr val="tx2">
                    <a:shade val="85000"/>
                    <a:satMod val="150000"/>
                  </a:schemeClr>
                </a:solidFill>
              </a:rPr>
              <a:t>Quarter horse toe (8mm)</a:t>
            </a:r>
            <a:endParaRPr>
              <a:solidFill>
                <a:schemeClr val="tx2">
                  <a:shade val="85000"/>
                  <a:satMod val="150000"/>
                </a:schemeClr>
              </a:solidFill>
            </a:endParaRPr>
          </a:p>
        </p:txBody>
      </p:sp>
      <p:pic>
        <p:nvPicPr>
          <p:cNvPr id="22530" name="Content Placeholder 5" descr="IMG_5086.JPG"/>
          <p:cNvPicPr>
            <a:picLocks noGrp="1" noChangeAspect="1"/>
          </p:cNvPicPr>
          <p:nvPr>
            <p:ph idx="1"/>
          </p:nvPr>
        </p:nvPicPr>
        <p:blipFill>
          <a:blip r:embed="rId2"/>
          <a:srcRect/>
          <a:stretch>
            <a:fillRect/>
          </a:stretch>
        </p:blipFill>
        <p:spPr>
          <a:xfrm>
            <a:off x="1177925" y="1600200"/>
            <a:ext cx="6788150" cy="4525963"/>
          </a:xfrm>
          <a:ln w="38100">
            <a:solidFill>
              <a:schemeClr val="tx1"/>
            </a:soli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Bef>
                <a:spcPts val="0"/>
              </a:spcBef>
              <a:spcAft>
                <a:spcPts val="0"/>
              </a:spcAft>
              <a:defRPr/>
            </a:pPr>
            <a:r>
              <a:rPr>
                <a:solidFill>
                  <a:schemeClr val="tx2">
                    <a:shade val="85000"/>
                    <a:satMod val="150000"/>
                  </a:schemeClr>
                </a:solidFill>
              </a:rPr>
              <a:t>I</a:t>
            </a:r>
            <a:r>
              <a:rPr>
                <a:solidFill>
                  <a:schemeClr val="tx2">
                    <a:shade val="85000"/>
                    <a:satMod val="150000"/>
                  </a:schemeClr>
                </a:solidFill>
              </a:rPr>
              <a:t>nner rim shoe (6mm grab)</a:t>
            </a:r>
            <a:endParaRPr>
              <a:solidFill>
                <a:schemeClr val="tx2">
                  <a:shade val="85000"/>
                  <a:satMod val="150000"/>
                </a:schemeClr>
              </a:solidFill>
            </a:endParaRPr>
          </a:p>
        </p:txBody>
      </p:sp>
      <p:pic>
        <p:nvPicPr>
          <p:cNvPr id="23554" name="Content Placeholder 3" descr="IMG_4882.JPG"/>
          <p:cNvPicPr>
            <a:picLocks noGrp="1" noChangeAspect="1"/>
          </p:cNvPicPr>
          <p:nvPr>
            <p:ph idx="1"/>
          </p:nvPr>
        </p:nvPicPr>
        <p:blipFill>
          <a:blip r:embed="rId2"/>
          <a:srcRect l="8472" t="31989"/>
          <a:stretch>
            <a:fillRect/>
          </a:stretch>
        </p:blipFill>
        <p:spPr>
          <a:xfrm>
            <a:off x="609600" y="1828800"/>
            <a:ext cx="7391400" cy="4754563"/>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uman">
  <a:themeElements>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85000"/>
                <a:satMod val="275000"/>
              </a:schemeClr>
            </a:gs>
            <a:gs pos="3000">
              <a:schemeClr val="phClr">
                <a:tint val="87000"/>
                <a:satMod val="275000"/>
              </a:schemeClr>
            </a:gs>
            <a:gs pos="10000">
              <a:schemeClr val="phClr">
                <a:tint val="90000"/>
                <a:satMod val="275000"/>
              </a:schemeClr>
            </a:gs>
            <a:gs pos="70000">
              <a:schemeClr val="phClr">
                <a:shade val="38000"/>
                <a:satMod val="275000"/>
              </a:schemeClr>
            </a:gs>
            <a:gs pos="90000">
              <a:schemeClr val="phClr">
                <a:shade val="25000"/>
                <a:satMod val="300000"/>
              </a:schemeClr>
            </a:gs>
            <a:gs pos="100000">
              <a:schemeClr val="phClr">
                <a:shade val="22000"/>
                <a:satMod val="300000"/>
              </a:schemeClr>
            </a:gs>
          </a:gsLst>
          <a:path path="circle">
            <a:fillToRect l="60000" t="-3300" b="200000"/>
          </a:path>
        </a:gradFill>
        <a:gradFill rotWithShape="1">
          <a:gsLst>
            <a:gs pos="0">
              <a:schemeClr val="phClr">
                <a:tint val="57000"/>
                <a:satMod val="400000"/>
              </a:schemeClr>
            </a:gs>
            <a:gs pos="100000">
              <a:schemeClr val="phClr">
                <a:tint val="87000"/>
                <a:shade val="40000"/>
                <a:satMod val="5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Human</Template>
  <TotalTime>1882</TotalTime>
  <Words>560</Words>
  <Application>Microsoft Office PowerPoint</Application>
  <PresentationFormat>On-screen Show (4:3)</PresentationFormat>
  <Paragraphs>82</Paragraphs>
  <Slides>19</Slides>
  <Notes>0</Notes>
  <HiddenSlides>0</HiddenSlides>
  <MMClips>0</MMClips>
  <ScaleCrop>false</ScaleCrop>
  <HeadingPairs>
    <vt:vector size="6" baseType="variant">
      <vt:variant>
        <vt:lpstr>Fonts Used</vt:lpstr>
      </vt:variant>
      <vt:variant>
        <vt:i4>8</vt:i4>
      </vt:variant>
      <vt:variant>
        <vt:lpstr>Design Template</vt:lpstr>
      </vt:variant>
      <vt:variant>
        <vt:i4>3</vt:i4>
      </vt:variant>
      <vt:variant>
        <vt:lpstr>Slide Titles</vt:lpstr>
      </vt:variant>
      <vt:variant>
        <vt:i4>19</vt:i4>
      </vt:variant>
    </vt:vector>
  </HeadingPairs>
  <TitlesOfParts>
    <vt:vector size="30" baseType="lpstr">
      <vt:lpstr>Candara</vt:lpstr>
      <vt:lpstr>Arial</vt:lpstr>
      <vt:lpstr>Wingdings 2</vt:lpstr>
      <vt:lpstr>Calibri</vt:lpstr>
      <vt:lpstr>Gloucester MT Extra Condensed</vt:lpstr>
      <vt:lpstr>Helvetica</vt:lpstr>
      <vt:lpstr>Wingdings</vt:lpstr>
      <vt:lpstr>Times New Roman</vt:lpstr>
      <vt:lpstr>Human</vt:lpstr>
      <vt:lpstr>Human</vt:lpstr>
      <vt:lpstr>Human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Kentucky Horseshoeing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Toe grab locomotion</dc:title>
  <dc:creator>Mitch L. Taylor</dc:creator>
  <cp:lastModifiedBy>Shannon Luce</cp:lastModifiedBy>
  <cp:revision>25</cp:revision>
  <dcterms:created xsi:type="dcterms:W3CDTF">2008-08-10T03:51:49Z</dcterms:created>
  <dcterms:modified xsi:type="dcterms:W3CDTF">2008-09-16T17:55:28Z</dcterms:modified>
</cp:coreProperties>
</file>